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Lst>
  <p:sldSz cx="18288000" cy="10287000"/>
  <p:notesSz cx="6858000" cy="9144000"/>
  <p:embeddedFontLst>
    <p:embeddedFont>
      <p:font typeface="Bebas Neue Cyrillic" charset="1" panose="02000506000000020004"/>
      <p:regular r:id="rId15"/>
    </p:embeddedFont>
    <p:embeddedFont>
      <p:font typeface="Gotham Bold" charset="1" panose="00000000000000000000"/>
      <p:regular r:id="rId16"/>
    </p:embeddedFont>
    <p:embeddedFont>
      <p:font typeface="Norwester" charset="1" panose="00000506000000000000"/>
      <p:regular r:id="rId17"/>
    </p:embeddedFont>
    <p:embeddedFont>
      <p:font typeface="Horizon" charset="1" panose="02000500000000000000"/>
      <p:regular r:id="rId18"/>
    </p:embeddedFont>
    <p:embeddedFont>
      <p:font typeface="Aperture" charset="1" panose="00000000000000000000"/>
      <p:regular r:id="rId19"/>
    </p:embeddedFont>
    <p:embeddedFont>
      <p:font typeface="Glacial Indifference" charset="1" panose="00000000000000000000"/>
      <p:regular r:id="rId20"/>
    </p:embeddedFont>
    <p:embeddedFont>
      <p:font typeface="Glacial Indifference Italics" charset="1" panose="00000000000000000000"/>
      <p:regular r:id="rId21"/>
    </p:embeddedFont>
    <p:embeddedFont>
      <p:font typeface="Glacial Indifference Bold" charset="1" panose="00000800000000000000"/>
      <p:regular r:id="rId22"/>
    </p:embeddedFont>
    <p:embeddedFont>
      <p:font typeface="Roboto Bold" charset="1" panose="02000000000000000000"/>
      <p:regular r:id="rId23"/>
    </p:embeddedFont>
    <p:embeddedFont>
      <p:font typeface="Roboto" charset="1" panose="0200000000000000000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bdicode.co.il/en/category/law-firms_en/eng_lawyers_intpro/" TargetMode="External" Type="http://schemas.openxmlformats.org/officeDocument/2006/relationships/hyperlink"/><Relationship Id="rId11" Target="https://asiaiplaw.com/jurisdiction/israel" TargetMode="External" Type="http://schemas.openxmlformats.org/officeDocument/2006/relationships/hyperlink"/><Relationship Id="rId12" Target="https://www.duns100.co.il/en/rating/Gradings/Intellectual_Property_Patent_Prosecution" TargetMode="External" Type="http://schemas.openxmlformats.org/officeDocument/2006/relationships/hyperlink"/><Relationship Id="rId2" Target="../media/image4.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https://www.legal500.com/firms/17345-drori-stav-co/23106-tel-aviv-israel/" TargetMode="External" Type="http://schemas.openxmlformats.org/officeDocument/2006/relationships/hyperlink"/><Relationship Id="rId6" Target="https://en.globes.co.il/en/article-mergers-squeeze-mid-size-firms-1001438871" TargetMode="External" Type="http://schemas.openxmlformats.org/officeDocument/2006/relationships/hyperlink"/><Relationship Id="rId7" Target="https://www.ipstars.com/Firm/Drori-Stav-Co-DWO-Israel/Profile/101669" TargetMode="External" Type="http://schemas.openxmlformats.org/officeDocument/2006/relationships/hyperlink"/><Relationship Id="rId8" Target="https://www.iam-media.com/rankings/patent-1000/profile/firm/drori-stav-co-advocates-and-patent-attorneys" TargetMode="External" Type="http://schemas.openxmlformats.org/officeDocument/2006/relationships/hyperlink"/><Relationship Id="rId9" Target="https://www.worldtrademarkreview.com/rankings/wtr-1000/profile/firm/drori-stav-co-advocates-and-patent-attorneys" TargetMode="External" Type="http://schemas.openxmlformats.org/officeDocument/2006/relationships/hyperlink"/></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5.png" Type="http://schemas.openxmlformats.org/officeDocument/2006/relationships/image"/><Relationship Id="rId4" Target="../media/image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2.pn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media/image11.png" Type="http://schemas.openxmlformats.org/officeDocument/2006/relationships/image"/><Relationship Id="rId9" Target="../media/image1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sp>
        <p:nvSpPr>
          <p:cNvPr name="TextBox 3" id="3"/>
          <p:cNvSpPr txBox="true"/>
          <p:nvPr/>
        </p:nvSpPr>
        <p:spPr>
          <a:xfrm rot="0">
            <a:off x="0" y="1760120"/>
            <a:ext cx="5942826" cy="1136305"/>
          </a:xfrm>
          <a:prstGeom prst="rect">
            <a:avLst/>
          </a:prstGeom>
        </p:spPr>
        <p:txBody>
          <a:bodyPr anchor="t" rtlCol="false" tIns="0" lIns="0" bIns="0" rIns="0">
            <a:spAutoFit/>
          </a:bodyPr>
          <a:lstStyle/>
          <a:p>
            <a:pPr algn="r">
              <a:lnSpc>
                <a:spcPts val="8556"/>
              </a:lnSpc>
            </a:pPr>
            <a:r>
              <a:rPr lang="en-US" sz="8556" spc="427">
                <a:solidFill>
                  <a:srgbClr val="2F5D37"/>
                </a:solidFill>
                <a:latin typeface="Bebas Neue Cyrillic"/>
                <a:ea typeface="Bebas Neue Cyrillic"/>
                <a:cs typeface="Bebas Neue Cyrillic"/>
                <a:sym typeface="Bebas Neue Cyrillic"/>
              </a:rPr>
              <a:t>HACKING THE</a:t>
            </a:r>
          </a:p>
        </p:txBody>
      </p:sp>
      <p:sp>
        <p:nvSpPr>
          <p:cNvPr name="TextBox 4" id="4"/>
          <p:cNvSpPr txBox="true"/>
          <p:nvPr/>
        </p:nvSpPr>
        <p:spPr>
          <a:xfrm rot="0">
            <a:off x="5341770" y="1786167"/>
            <a:ext cx="8090972" cy="2582466"/>
          </a:xfrm>
          <a:prstGeom prst="rect">
            <a:avLst/>
          </a:prstGeom>
        </p:spPr>
        <p:txBody>
          <a:bodyPr anchor="t" rtlCol="false" tIns="0" lIns="0" bIns="0" rIns="0">
            <a:spAutoFit/>
          </a:bodyPr>
          <a:lstStyle/>
          <a:p>
            <a:pPr algn="ctr">
              <a:lnSpc>
                <a:spcPts val="19358"/>
              </a:lnSpc>
            </a:pPr>
            <a:r>
              <a:rPr lang="en-US" sz="19358" spc="967">
                <a:solidFill>
                  <a:srgbClr val="EE9193"/>
                </a:solidFill>
                <a:latin typeface="Bebas Neue Cyrillic"/>
                <a:ea typeface="Bebas Neue Cyrillic"/>
                <a:cs typeface="Bebas Neue Cyrillic"/>
                <a:sym typeface="Bebas Neue Cyrillic"/>
              </a:rPr>
              <a:t>PATENT</a:t>
            </a:r>
          </a:p>
        </p:txBody>
      </p:sp>
      <p:sp>
        <p:nvSpPr>
          <p:cNvPr name="TextBox 5" id="5"/>
          <p:cNvSpPr txBox="true"/>
          <p:nvPr/>
        </p:nvSpPr>
        <p:spPr>
          <a:xfrm rot="0">
            <a:off x="12713773" y="2737126"/>
            <a:ext cx="6028333" cy="1154984"/>
          </a:xfrm>
          <a:prstGeom prst="rect">
            <a:avLst/>
          </a:prstGeom>
        </p:spPr>
        <p:txBody>
          <a:bodyPr anchor="t" rtlCol="false" tIns="0" lIns="0" bIns="0" rIns="0">
            <a:spAutoFit/>
          </a:bodyPr>
          <a:lstStyle/>
          <a:p>
            <a:pPr algn="l">
              <a:lnSpc>
                <a:spcPts val="8679"/>
              </a:lnSpc>
            </a:pPr>
            <a:r>
              <a:rPr lang="en-US" sz="8679" spc="433">
                <a:solidFill>
                  <a:srgbClr val="2F5D37"/>
                </a:solidFill>
                <a:latin typeface="Bebas Neue Cyrillic"/>
                <a:ea typeface="Bebas Neue Cyrillic"/>
                <a:cs typeface="Bebas Neue Cyrillic"/>
                <a:sym typeface="Bebas Neue Cyrillic"/>
              </a:rPr>
              <a:t>CONUNDRUM</a:t>
            </a:r>
          </a:p>
        </p:txBody>
      </p:sp>
      <p:sp>
        <p:nvSpPr>
          <p:cNvPr name="Freeform 6" id="6"/>
          <p:cNvSpPr/>
          <p:nvPr/>
        </p:nvSpPr>
        <p:spPr>
          <a:xfrm flipH="false" flipV="false" rot="0">
            <a:off x="8015994" y="8127474"/>
            <a:ext cx="2256013" cy="1130826"/>
          </a:xfrm>
          <a:custGeom>
            <a:avLst/>
            <a:gdLst/>
            <a:ahLst/>
            <a:cxnLst/>
            <a:rect r="r" b="b" t="t" l="l"/>
            <a:pathLst>
              <a:path h="1130826" w="2256013">
                <a:moveTo>
                  <a:pt x="0" y="0"/>
                </a:moveTo>
                <a:lnTo>
                  <a:pt x="2256012" y="0"/>
                </a:lnTo>
                <a:lnTo>
                  <a:pt x="2256012" y="1130826"/>
                </a:lnTo>
                <a:lnTo>
                  <a:pt x="0" y="1130826"/>
                </a:lnTo>
                <a:lnTo>
                  <a:pt x="0" y="0"/>
                </a:lnTo>
                <a:close/>
              </a:path>
            </a:pathLst>
          </a:custGeom>
          <a:blipFill>
            <a:blip r:embed="rId3"/>
            <a:stretch>
              <a:fillRect l="0" t="0" r="0" b="0"/>
            </a:stretch>
          </a:blipFill>
          <a:ln cap="sq">
            <a:noFill/>
            <a:prstDash val="solid"/>
            <a:miter/>
          </a:ln>
        </p:spPr>
      </p:sp>
      <p:sp>
        <p:nvSpPr>
          <p:cNvPr name="Freeform 7" id="7"/>
          <p:cNvSpPr/>
          <p:nvPr/>
        </p:nvSpPr>
        <p:spPr>
          <a:xfrm flipH="false" flipV="false" rot="0">
            <a:off x="7267407" y="9258300"/>
            <a:ext cx="4031713" cy="942413"/>
          </a:xfrm>
          <a:custGeom>
            <a:avLst/>
            <a:gdLst/>
            <a:ahLst/>
            <a:cxnLst/>
            <a:rect r="r" b="b" t="t" l="l"/>
            <a:pathLst>
              <a:path h="942413" w="4031713">
                <a:moveTo>
                  <a:pt x="0" y="0"/>
                </a:moveTo>
                <a:lnTo>
                  <a:pt x="4031713" y="0"/>
                </a:lnTo>
                <a:lnTo>
                  <a:pt x="4031713" y="942413"/>
                </a:lnTo>
                <a:lnTo>
                  <a:pt x="0" y="942413"/>
                </a:lnTo>
                <a:lnTo>
                  <a:pt x="0" y="0"/>
                </a:lnTo>
                <a:close/>
              </a:path>
            </a:pathLst>
          </a:custGeom>
          <a:blipFill>
            <a:blip r:embed="rId4"/>
            <a:stretch>
              <a:fillRect l="0" t="0" r="0" b="0"/>
            </a:stretch>
          </a:blipFill>
        </p:spPr>
      </p:sp>
      <p:sp>
        <p:nvSpPr>
          <p:cNvPr name="TextBox 8" id="8"/>
          <p:cNvSpPr txBox="true"/>
          <p:nvPr/>
        </p:nvSpPr>
        <p:spPr>
          <a:xfrm rot="-708589">
            <a:off x="4546587" y="4982654"/>
            <a:ext cx="9691087" cy="1164715"/>
          </a:xfrm>
          <a:prstGeom prst="rect">
            <a:avLst/>
          </a:prstGeom>
        </p:spPr>
        <p:txBody>
          <a:bodyPr anchor="t" rtlCol="false" tIns="0" lIns="0" bIns="0" rIns="0">
            <a:spAutoFit/>
          </a:bodyPr>
          <a:lstStyle/>
          <a:p>
            <a:pPr algn="ctr">
              <a:lnSpc>
                <a:spcPts val="3015"/>
              </a:lnSpc>
              <a:spcBef>
                <a:spcPct val="0"/>
              </a:spcBef>
            </a:pPr>
            <a:r>
              <a:rPr lang="en-US" b="true" sz="3015" spc="135">
                <a:solidFill>
                  <a:srgbClr val="EE9193"/>
                </a:solidFill>
                <a:latin typeface="Gotham Bold"/>
                <a:ea typeface="Gotham Bold"/>
                <a:cs typeface="Gotham Bold"/>
                <a:sym typeface="Gotham Bold"/>
              </a:rPr>
              <a:t>HOW</a:t>
            </a:r>
            <a:r>
              <a:rPr lang="en-US" b="true" sz="3015" spc="135">
                <a:solidFill>
                  <a:srgbClr val="EE9193"/>
                </a:solidFill>
                <a:latin typeface="Gotham Bold"/>
                <a:ea typeface="Gotham Bold"/>
                <a:cs typeface="Gotham Bold"/>
                <a:sym typeface="Gotham Bold"/>
              </a:rPr>
              <a:t> TO GET YOUR PATENT</a:t>
            </a:r>
          </a:p>
          <a:p>
            <a:pPr algn="ctr">
              <a:lnSpc>
                <a:spcPts val="3015"/>
              </a:lnSpc>
              <a:spcBef>
                <a:spcPct val="0"/>
              </a:spcBef>
            </a:pPr>
            <a:r>
              <a:rPr lang="en-US" b="true" sz="3015" spc="135">
                <a:solidFill>
                  <a:srgbClr val="EE9193"/>
                </a:solidFill>
                <a:latin typeface="Gotham Bold"/>
                <a:ea typeface="Gotham Bold"/>
                <a:cs typeface="Gotham Bold"/>
                <a:sym typeface="Gotham Bold"/>
              </a:rPr>
              <a:t>FILED, OPTIMIZED AND GRANTED </a:t>
            </a:r>
          </a:p>
          <a:p>
            <a:pPr algn="ctr">
              <a:lnSpc>
                <a:spcPts val="3015"/>
              </a:lnSpc>
              <a:spcBef>
                <a:spcPct val="0"/>
              </a:spcBef>
            </a:pPr>
            <a:r>
              <a:rPr lang="en-US" b="true" sz="3015" spc="135">
                <a:solidFill>
                  <a:srgbClr val="EE9193"/>
                </a:solidFill>
                <a:latin typeface="Gotham Bold"/>
                <a:ea typeface="Gotham Bold"/>
                <a:cs typeface="Gotham Bold"/>
                <a:sym typeface="Gotham Bold"/>
              </a:rPr>
              <a:t>FASTER AND CHEAPER THAN EVER</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sp>
        <p:nvSpPr>
          <p:cNvPr name="Freeform 3" id="3"/>
          <p:cNvSpPr/>
          <p:nvPr/>
        </p:nvSpPr>
        <p:spPr>
          <a:xfrm flipH="false" flipV="false" rot="0">
            <a:off x="-51965" y="9258300"/>
            <a:ext cx="1789284" cy="896878"/>
          </a:xfrm>
          <a:custGeom>
            <a:avLst/>
            <a:gdLst/>
            <a:ahLst/>
            <a:cxnLst/>
            <a:rect r="r" b="b" t="t" l="l"/>
            <a:pathLst>
              <a:path h="896878" w="1789284">
                <a:moveTo>
                  <a:pt x="0" y="0"/>
                </a:moveTo>
                <a:lnTo>
                  <a:pt x="1789284" y="0"/>
                </a:lnTo>
                <a:lnTo>
                  <a:pt x="1789284" y="896878"/>
                </a:lnTo>
                <a:lnTo>
                  <a:pt x="0" y="896878"/>
                </a:lnTo>
                <a:lnTo>
                  <a:pt x="0" y="0"/>
                </a:lnTo>
                <a:close/>
              </a:path>
            </a:pathLst>
          </a:custGeom>
          <a:blipFill>
            <a:blip r:embed="rId3"/>
            <a:stretch>
              <a:fillRect l="0" t="0" r="0" b="0"/>
            </a:stretch>
          </a:blipFill>
          <a:ln cap="sq">
            <a:noFill/>
            <a:prstDash val="solid"/>
            <a:miter/>
          </a:ln>
        </p:spPr>
      </p:sp>
      <p:sp>
        <p:nvSpPr>
          <p:cNvPr name="AutoShape 4" id="4"/>
          <p:cNvSpPr/>
          <p:nvPr/>
        </p:nvSpPr>
        <p:spPr>
          <a:xfrm flipH="true">
            <a:off x="12988645" y="2276508"/>
            <a:ext cx="26262" cy="2668718"/>
          </a:xfrm>
          <a:prstGeom prst="line">
            <a:avLst/>
          </a:prstGeom>
          <a:ln cap="flat" w="38100">
            <a:solidFill>
              <a:srgbClr val="FDF8F8"/>
            </a:solidFill>
            <a:prstDash val="sysDot"/>
            <a:headEnd type="none" len="sm" w="sm"/>
            <a:tailEnd type="none" len="sm" w="sm"/>
          </a:ln>
        </p:spPr>
      </p:sp>
      <p:sp>
        <p:nvSpPr>
          <p:cNvPr name="AutoShape 5" id="5"/>
          <p:cNvSpPr/>
          <p:nvPr/>
        </p:nvSpPr>
        <p:spPr>
          <a:xfrm>
            <a:off x="5559298" y="3777307"/>
            <a:ext cx="27003" cy="904189"/>
          </a:xfrm>
          <a:prstGeom prst="line">
            <a:avLst/>
          </a:prstGeom>
          <a:ln cap="flat" w="38100">
            <a:solidFill>
              <a:srgbClr val="FDF8F8"/>
            </a:solidFill>
            <a:prstDash val="sysDot"/>
            <a:headEnd type="none" len="sm" w="sm"/>
            <a:tailEnd type="none" len="sm" w="sm"/>
          </a:ln>
        </p:spPr>
      </p:sp>
      <p:sp>
        <p:nvSpPr>
          <p:cNvPr name="AutoShape 6" id="6"/>
          <p:cNvSpPr/>
          <p:nvPr/>
        </p:nvSpPr>
        <p:spPr>
          <a:xfrm flipV="true">
            <a:off x="-1220132" y="4194837"/>
            <a:ext cx="19560153" cy="14288"/>
          </a:xfrm>
          <a:prstGeom prst="line">
            <a:avLst/>
          </a:prstGeom>
          <a:ln cap="flat" w="28575">
            <a:solidFill>
              <a:srgbClr val="EE9193"/>
            </a:solidFill>
            <a:prstDash val="solid"/>
            <a:headEnd type="none" len="sm" w="sm"/>
            <a:tailEnd type="none" len="sm" w="sm"/>
          </a:ln>
        </p:spPr>
      </p:sp>
      <p:sp>
        <p:nvSpPr>
          <p:cNvPr name="AutoShape 7" id="7"/>
          <p:cNvSpPr/>
          <p:nvPr/>
        </p:nvSpPr>
        <p:spPr>
          <a:xfrm>
            <a:off x="1611394" y="3134617"/>
            <a:ext cx="0" cy="1713576"/>
          </a:xfrm>
          <a:prstGeom prst="line">
            <a:avLst/>
          </a:prstGeom>
          <a:ln cap="flat" w="38100">
            <a:solidFill>
              <a:srgbClr val="FDF8F8"/>
            </a:solidFill>
            <a:prstDash val="sysDot"/>
            <a:headEnd type="none" len="sm" w="sm"/>
            <a:tailEnd type="none" len="sm" w="sm"/>
          </a:ln>
        </p:spPr>
      </p:sp>
      <p:grpSp>
        <p:nvGrpSpPr>
          <p:cNvPr name="Group 8" id="8"/>
          <p:cNvGrpSpPr/>
          <p:nvPr/>
        </p:nvGrpSpPr>
        <p:grpSpPr>
          <a:xfrm rot="0">
            <a:off x="1039431" y="3922586"/>
            <a:ext cx="1089005" cy="544503"/>
            <a:chOff x="0" y="0"/>
            <a:chExt cx="812800" cy="406400"/>
          </a:xfrm>
        </p:grpSpPr>
        <p:sp>
          <p:nvSpPr>
            <p:cNvPr name="Freeform 9" id="9"/>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EE9193"/>
            </a:solidFill>
          </p:spPr>
        </p:sp>
        <p:sp>
          <p:nvSpPr>
            <p:cNvPr name="TextBox 10" id="10"/>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grpSp>
        <p:nvGrpSpPr>
          <p:cNvPr name="Group 11" id="11"/>
          <p:cNvGrpSpPr/>
          <p:nvPr/>
        </p:nvGrpSpPr>
        <p:grpSpPr>
          <a:xfrm rot="0">
            <a:off x="5079147" y="3504487"/>
            <a:ext cx="1089005" cy="544503"/>
            <a:chOff x="0" y="0"/>
            <a:chExt cx="812800" cy="406400"/>
          </a:xfrm>
        </p:grpSpPr>
        <p:sp>
          <p:nvSpPr>
            <p:cNvPr name="Freeform 12" id="12"/>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FFBD59"/>
            </a:solidFill>
          </p:spPr>
        </p:sp>
        <p:sp>
          <p:nvSpPr>
            <p:cNvPr name="TextBox 13" id="13"/>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grpSp>
        <p:nvGrpSpPr>
          <p:cNvPr name="Group 14" id="14"/>
          <p:cNvGrpSpPr/>
          <p:nvPr/>
        </p:nvGrpSpPr>
        <p:grpSpPr>
          <a:xfrm rot="0">
            <a:off x="14788795" y="3994677"/>
            <a:ext cx="798329" cy="400321"/>
            <a:chOff x="0" y="0"/>
            <a:chExt cx="810451" cy="406400"/>
          </a:xfrm>
        </p:grpSpPr>
        <p:sp>
          <p:nvSpPr>
            <p:cNvPr name="Freeform 15" id="15"/>
            <p:cNvSpPr/>
            <p:nvPr/>
          </p:nvSpPr>
          <p:spPr>
            <a:xfrm flipH="false" flipV="false" rot="0">
              <a:off x="0" y="0"/>
              <a:ext cx="810451" cy="406400"/>
            </a:xfrm>
            <a:custGeom>
              <a:avLst/>
              <a:gdLst/>
              <a:ahLst/>
              <a:cxnLst/>
              <a:rect r="r" b="b" t="t" l="l"/>
              <a:pathLst>
                <a:path h="406400" w="810451">
                  <a:moveTo>
                    <a:pt x="0" y="0"/>
                  </a:moveTo>
                  <a:lnTo>
                    <a:pt x="607251" y="0"/>
                  </a:lnTo>
                  <a:lnTo>
                    <a:pt x="810451" y="203200"/>
                  </a:lnTo>
                  <a:lnTo>
                    <a:pt x="607251" y="406400"/>
                  </a:lnTo>
                  <a:lnTo>
                    <a:pt x="0" y="406400"/>
                  </a:lnTo>
                  <a:lnTo>
                    <a:pt x="203200" y="203200"/>
                  </a:lnTo>
                  <a:lnTo>
                    <a:pt x="0" y="0"/>
                  </a:lnTo>
                  <a:close/>
                </a:path>
              </a:pathLst>
            </a:custGeom>
            <a:solidFill>
              <a:srgbClr val="EE9193"/>
            </a:solidFill>
          </p:spPr>
        </p:sp>
        <p:sp>
          <p:nvSpPr>
            <p:cNvPr name="TextBox 16" id="16"/>
            <p:cNvSpPr txBox="true"/>
            <p:nvPr/>
          </p:nvSpPr>
          <p:spPr>
            <a:xfrm>
              <a:off x="177800" y="38100"/>
              <a:ext cx="556451" cy="368300"/>
            </a:xfrm>
            <a:prstGeom prst="rect">
              <a:avLst/>
            </a:prstGeom>
          </p:spPr>
          <p:txBody>
            <a:bodyPr anchor="ctr" rtlCol="false" tIns="50800" lIns="50800" bIns="50800" rIns="50800"/>
            <a:lstStyle/>
            <a:p>
              <a:pPr algn="ctr">
                <a:lnSpc>
                  <a:spcPts val="2200"/>
                </a:lnSpc>
              </a:pPr>
            </a:p>
          </p:txBody>
        </p:sp>
      </p:grpSp>
      <p:sp>
        <p:nvSpPr>
          <p:cNvPr name="TextBox 17" id="17"/>
          <p:cNvSpPr txBox="true"/>
          <p:nvPr/>
        </p:nvSpPr>
        <p:spPr>
          <a:xfrm rot="0">
            <a:off x="3324660" y="478573"/>
            <a:ext cx="9690248" cy="880330"/>
          </a:xfrm>
          <a:prstGeom prst="rect">
            <a:avLst/>
          </a:prstGeom>
        </p:spPr>
        <p:txBody>
          <a:bodyPr anchor="t" rtlCol="false" tIns="0" lIns="0" bIns="0" rIns="0">
            <a:spAutoFit/>
          </a:bodyPr>
          <a:lstStyle/>
          <a:p>
            <a:pPr algn="r">
              <a:lnSpc>
                <a:spcPts val="6533"/>
              </a:lnSpc>
            </a:pPr>
            <a:r>
              <a:rPr lang="en-US" sz="6533" spc="326">
                <a:solidFill>
                  <a:srgbClr val="EE9193"/>
                </a:solidFill>
                <a:latin typeface="Bebas Neue Cyrillic"/>
                <a:ea typeface="Bebas Neue Cyrillic"/>
                <a:cs typeface="Bebas Neue Cyrillic"/>
                <a:sym typeface="Bebas Neue Cyrillic"/>
              </a:rPr>
              <a:t> THE PATENT CONUNDRUM</a:t>
            </a:r>
          </a:p>
        </p:txBody>
      </p:sp>
      <p:sp>
        <p:nvSpPr>
          <p:cNvPr name="TextBox 18" id="18"/>
          <p:cNvSpPr txBox="true"/>
          <p:nvPr/>
        </p:nvSpPr>
        <p:spPr>
          <a:xfrm rot="0">
            <a:off x="159845" y="4895818"/>
            <a:ext cx="2903097" cy="917575"/>
          </a:xfrm>
          <a:prstGeom prst="rect">
            <a:avLst/>
          </a:prstGeom>
        </p:spPr>
        <p:txBody>
          <a:bodyPr anchor="t" rtlCol="false" tIns="0" lIns="0" bIns="0" rIns="0">
            <a:spAutoFit/>
          </a:bodyPr>
          <a:lstStyle/>
          <a:p>
            <a:pPr algn="ctr">
              <a:lnSpc>
                <a:spcPts val="3500"/>
              </a:lnSpc>
            </a:pPr>
            <a:r>
              <a:rPr lang="en-US" sz="3500" spc="175">
                <a:solidFill>
                  <a:srgbClr val="FFFFFF"/>
                </a:solidFill>
                <a:latin typeface="Bebas Neue Cyrillic"/>
                <a:ea typeface="Bebas Neue Cyrillic"/>
                <a:cs typeface="Bebas Neue Cyrillic"/>
                <a:sym typeface="Bebas Neue Cyrillic"/>
              </a:rPr>
              <a:t>BASIC</a:t>
            </a:r>
          </a:p>
          <a:p>
            <a:pPr algn="ctr">
              <a:lnSpc>
                <a:spcPts val="3500"/>
              </a:lnSpc>
            </a:pPr>
            <a:r>
              <a:rPr lang="en-US" sz="3500" spc="175">
                <a:solidFill>
                  <a:srgbClr val="FFFFFF"/>
                </a:solidFill>
                <a:latin typeface="Bebas Neue Cyrillic"/>
                <a:ea typeface="Bebas Neue Cyrillic"/>
                <a:cs typeface="Bebas Neue Cyrillic"/>
                <a:sym typeface="Bebas Neue Cyrillic"/>
              </a:rPr>
              <a:t>FILING</a:t>
            </a:r>
          </a:p>
        </p:txBody>
      </p:sp>
      <p:sp>
        <p:nvSpPr>
          <p:cNvPr name="TextBox 19" id="19"/>
          <p:cNvSpPr txBox="true"/>
          <p:nvPr/>
        </p:nvSpPr>
        <p:spPr>
          <a:xfrm rot="0">
            <a:off x="4153794" y="4914824"/>
            <a:ext cx="2903097" cy="919857"/>
          </a:xfrm>
          <a:prstGeom prst="rect">
            <a:avLst/>
          </a:prstGeom>
        </p:spPr>
        <p:txBody>
          <a:bodyPr anchor="t" rtlCol="false" tIns="0" lIns="0" bIns="0" rIns="0">
            <a:spAutoFit/>
          </a:bodyPr>
          <a:lstStyle/>
          <a:p>
            <a:pPr algn="ctr">
              <a:lnSpc>
                <a:spcPts val="4179"/>
              </a:lnSpc>
            </a:pPr>
            <a:r>
              <a:rPr lang="en-US" sz="4179" spc="208">
                <a:solidFill>
                  <a:srgbClr val="FFFFFF"/>
                </a:solidFill>
                <a:latin typeface="Bebas Neue Cyrillic"/>
                <a:ea typeface="Bebas Neue Cyrillic"/>
                <a:cs typeface="Bebas Neue Cyrillic"/>
                <a:sym typeface="Bebas Neue Cyrillic"/>
              </a:rPr>
              <a:t>PCT</a:t>
            </a:r>
          </a:p>
          <a:p>
            <a:pPr algn="ctr">
              <a:lnSpc>
                <a:spcPts val="3000"/>
              </a:lnSpc>
            </a:pPr>
            <a:r>
              <a:rPr lang="en-US" sz="3000" spc="150">
                <a:solidFill>
                  <a:srgbClr val="FFFFFF"/>
                </a:solidFill>
                <a:latin typeface="Bebas Neue Cyrillic"/>
                <a:ea typeface="Bebas Neue Cyrillic"/>
                <a:cs typeface="Bebas Neue Cyrillic"/>
                <a:sym typeface="Bebas Neue Cyrillic"/>
              </a:rPr>
              <a:t>(</a:t>
            </a:r>
            <a:r>
              <a:rPr lang="en-US" sz="3000" spc="150">
                <a:solidFill>
                  <a:srgbClr val="FFFFFF"/>
                </a:solidFill>
                <a:latin typeface="Bebas Neue Cyrillic"/>
                <a:ea typeface="Bebas Neue Cyrillic"/>
                <a:cs typeface="Bebas Neue Cyrillic"/>
                <a:sym typeface="Bebas Neue Cyrillic"/>
              </a:rPr>
              <a:t>12 MONTHS)</a:t>
            </a:r>
          </a:p>
        </p:txBody>
      </p:sp>
      <p:sp>
        <p:nvSpPr>
          <p:cNvPr name="TextBox 20" id="20"/>
          <p:cNvSpPr txBox="true"/>
          <p:nvPr/>
        </p:nvSpPr>
        <p:spPr>
          <a:xfrm rot="0">
            <a:off x="11170510" y="5021426"/>
            <a:ext cx="3636272" cy="919857"/>
          </a:xfrm>
          <a:prstGeom prst="rect">
            <a:avLst/>
          </a:prstGeom>
        </p:spPr>
        <p:txBody>
          <a:bodyPr anchor="t" rtlCol="false" tIns="0" lIns="0" bIns="0" rIns="0">
            <a:spAutoFit/>
          </a:bodyPr>
          <a:lstStyle/>
          <a:p>
            <a:pPr algn="ctr">
              <a:lnSpc>
                <a:spcPts val="4179"/>
              </a:lnSpc>
            </a:pPr>
            <a:r>
              <a:rPr lang="en-US" sz="4179" spc="208">
                <a:solidFill>
                  <a:srgbClr val="FFFFFF"/>
                </a:solidFill>
                <a:latin typeface="Bebas Neue Cyrillic"/>
                <a:ea typeface="Bebas Neue Cyrillic"/>
                <a:cs typeface="Bebas Neue Cyrillic"/>
                <a:sym typeface="Bebas Neue Cyrillic"/>
              </a:rPr>
              <a:t>NATIONAL PHASE</a:t>
            </a:r>
          </a:p>
          <a:p>
            <a:pPr algn="ctr">
              <a:lnSpc>
                <a:spcPts val="3000"/>
              </a:lnSpc>
            </a:pPr>
            <a:r>
              <a:rPr lang="en-US" sz="3000" spc="150">
                <a:solidFill>
                  <a:srgbClr val="FFFFFF"/>
                </a:solidFill>
                <a:latin typeface="Bebas Neue Cyrillic"/>
                <a:ea typeface="Bebas Neue Cyrillic"/>
                <a:cs typeface="Bebas Neue Cyrillic"/>
                <a:sym typeface="Bebas Neue Cyrillic"/>
              </a:rPr>
              <a:t>(</a:t>
            </a:r>
            <a:r>
              <a:rPr lang="en-US" sz="3000" spc="150">
                <a:solidFill>
                  <a:srgbClr val="FFFFFF"/>
                </a:solidFill>
                <a:latin typeface="Bebas Neue Cyrillic"/>
                <a:ea typeface="Bebas Neue Cyrillic"/>
                <a:cs typeface="Bebas Neue Cyrillic"/>
                <a:sym typeface="Bebas Neue Cyrillic"/>
              </a:rPr>
              <a:t>30 MONTHS)</a:t>
            </a:r>
          </a:p>
        </p:txBody>
      </p:sp>
      <p:sp>
        <p:nvSpPr>
          <p:cNvPr name="TextBox 21" id="21"/>
          <p:cNvSpPr txBox="true"/>
          <p:nvPr/>
        </p:nvSpPr>
        <p:spPr>
          <a:xfrm rot="0">
            <a:off x="14057977" y="4466172"/>
            <a:ext cx="2217855" cy="268287"/>
          </a:xfrm>
          <a:prstGeom prst="rect">
            <a:avLst/>
          </a:prstGeom>
        </p:spPr>
        <p:txBody>
          <a:bodyPr anchor="t" rtlCol="false" tIns="0" lIns="0" bIns="0" rIns="0">
            <a:spAutoFit/>
          </a:bodyPr>
          <a:lstStyle/>
          <a:p>
            <a:pPr algn="ctr">
              <a:lnSpc>
                <a:spcPts val="1937"/>
              </a:lnSpc>
            </a:pPr>
            <a:r>
              <a:rPr lang="en-US" sz="1937" spc="96">
                <a:solidFill>
                  <a:srgbClr val="FFFFFF"/>
                </a:solidFill>
                <a:latin typeface="Bebas Neue Cyrillic"/>
                <a:ea typeface="Bebas Neue Cyrillic"/>
                <a:cs typeface="Bebas Neue Cyrillic"/>
                <a:sym typeface="Bebas Neue Cyrillic"/>
              </a:rPr>
              <a:t>REFUSAL</a:t>
            </a:r>
          </a:p>
        </p:txBody>
      </p:sp>
      <p:sp>
        <p:nvSpPr>
          <p:cNvPr name="TextBox 22" id="22"/>
          <p:cNvSpPr txBox="true"/>
          <p:nvPr/>
        </p:nvSpPr>
        <p:spPr>
          <a:xfrm rot="0">
            <a:off x="499252" y="2406251"/>
            <a:ext cx="2224283" cy="1047277"/>
          </a:xfrm>
          <a:prstGeom prst="rect">
            <a:avLst/>
          </a:prstGeom>
        </p:spPr>
        <p:txBody>
          <a:bodyPr anchor="t" rtlCol="false" tIns="0" lIns="0" bIns="0" rIns="0">
            <a:spAutoFit/>
          </a:bodyPr>
          <a:lstStyle/>
          <a:p>
            <a:pPr algn="ctr">
              <a:lnSpc>
                <a:spcPts val="2306"/>
              </a:lnSpc>
            </a:pPr>
          </a:p>
          <a:p>
            <a:pPr algn="ctr">
              <a:lnSpc>
                <a:spcPts val="3363"/>
              </a:lnSpc>
            </a:pPr>
            <a:r>
              <a:rPr lang="en-US" sz="3363" spc="168">
                <a:solidFill>
                  <a:srgbClr val="FFFFFF"/>
                </a:solidFill>
                <a:latin typeface="Bebas Neue Cyrillic"/>
                <a:ea typeface="Bebas Neue Cyrillic"/>
                <a:cs typeface="Bebas Neue Cyrillic"/>
                <a:sym typeface="Bebas Neue Cyrillic"/>
              </a:rPr>
              <a:t>US/EU/BR</a:t>
            </a:r>
          </a:p>
          <a:p>
            <a:pPr algn="ctr">
              <a:lnSpc>
                <a:spcPts val="2402"/>
              </a:lnSpc>
            </a:pPr>
          </a:p>
        </p:txBody>
      </p:sp>
      <p:sp>
        <p:nvSpPr>
          <p:cNvPr name="TextBox 23" id="23"/>
          <p:cNvSpPr txBox="true"/>
          <p:nvPr/>
        </p:nvSpPr>
        <p:spPr>
          <a:xfrm rot="0">
            <a:off x="14892392" y="4106139"/>
            <a:ext cx="568074"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E0707"/>
                </a:solidFill>
                <a:latin typeface="Gotham Bold"/>
                <a:ea typeface="Gotham Bold"/>
                <a:cs typeface="Gotham Bold"/>
                <a:sym typeface="Gotham Bold"/>
              </a:rPr>
              <a:t>V1</a:t>
            </a:r>
          </a:p>
        </p:txBody>
      </p:sp>
      <p:sp>
        <p:nvSpPr>
          <p:cNvPr name="TextBox 24" id="24"/>
          <p:cNvSpPr txBox="true"/>
          <p:nvPr/>
        </p:nvSpPr>
        <p:spPr>
          <a:xfrm rot="0">
            <a:off x="1398521" y="4073359"/>
            <a:ext cx="338797"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V1</a:t>
            </a:r>
          </a:p>
        </p:txBody>
      </p:sp>
      <p:sp>
        <p:nvSpPr>
          <p:cNvPr name="TextBox 25" id="25"/>
          <p:cNvSpPr txBox="true"/>
          <p:nvPr/>
        </p:nvSpPr>
        <p:spPr>
          <a:xfrm rot="0">
            <a:off x="5462947" y="3695842"/>
            <a:ext cx="338797"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V1</a:t>
            </a:r>
          </a:p>
        </p:txBody>
      </p:sp>
      <p:sp>
        <p:nvSpPr>
          <p:cNvPr name="AutoShape 26" id="26"/>
          <p:cNvSpPr/>
          <p:nvPr/>
        </p:nvSpPr>
        <p:spPr>
          <a:xfrm>
            <a:off x="5997381" y="3791025"/>
            <a:ext cx="6972958" cy="0"/>
          </a:xfrm>
          <a:prstGeom prst="line">
            <a:avLst/>
          </a:prstGeom>
          <a:ln cap="flat" w="28575">
            <a:solidFill>
              <a:srgbClr val="FFBD59"/>
            </a:solidFill>
            <a:prstDash val="sysDot"/>
            <a:headEnd type="none" len="sm" w="sm"/>
            <a:tailEnd type="none" len="sm" w="sm"/>
          </a:ln>
        </p:spPr>
      </p:sp>
      <p:sp>
        <p:nvSpPr>
          <p:cNvPr name="AutoShape 27" id="27"/>
          <p:cNvSpPr/>
          <p:nvPr/>
        </p:nvSpPr>
        <p:spPr>
          <a:xfrm>
            <a:off x="12860553" y="2787361"/>
            <a:ext cx="5427447" cy="45"/>
          </a:xfrm>
          <a:prstGeom prst="line">
            <a:avLst/>
          </a:prstGeom>
          <a:ln cap="flat" w="28575">
            <a:solidFill>
              <a:srgbClr val="EE9193"/>
            </a:solidFill>
            <a:prstDash val="solid"/>
            <a:headEnd type="none" len="sm" w="sm"/>
            <a:tailEnd type="none" len="sm" w="sm"/>
          </a:ln>
        </p:spPr>
      </p:sp>
      <p:sp>
        <p:nvSpPr>
          <p:cNvPr name="AutoShape 28" id="28"/>
          <p:cNvSpPr/>
          <p:nvPr/>
        </p:nvSpPr>
        <p:spPr>
          <a:xfrm>
            <a:off x="13185876" y="2116930"/>
            <a:ext cx="5154145" cy="0"/>
          </a:xfrm>
          <a:prstGeom prst="line">
            <a:avLst/>
          </a:prstGeom>
          <a:ln cap="flat" w="28575">
            <a:solidFill>
              <a:srgbClr val="EE9193"/>
            </a:solidFill>
            <a:prstDash val="solid"/>
            <a:headEnd type="none" len="sm" w="sm"/>
            <a:tailEnd type="none" len="sm" w="sm"/>
          </a:ln>
        </p:spPr>
      </p:sp>
      <p:grpSp>
        <p:nvGrpSpPr>
          <p:cNvPr name="Group 29" id="29"/>
          <p:cNvGrpSpPr/>
          <p:nvPr/>
        </p:nvGrpSpPr>
        <p:grpSpPr>
          <a:xfrm rot="0">
            <a:off x="12462822" y="1844678"/>
            <a:ext cx="1089005" cy="544503"/>
            <a:chOff x="0" y="0"/>
            <a:chExt cx="812800" cy="406400"/>
          </a:xfrm>
        </p:grpSpPr>
        <p:sp>
          <p:nvSpPr>
            <p:cNvPr name="Freeform 30" id="30"/>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76A8A2"/>
            </a:solidFill>
          </p:spPr>
        </p:sp>
        <p:sp>
          <p:nvSpPr>
            <p:cNvPr name="TextBox 31" id="31"/>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grpSp>
        <p:nvGrpSpPr>
          <p:cNvPr name="Group 32" id="32"/>
          <p:cNvGrpSpPr/>
          <p:nvPr/>
        </p:nvGrpSpPr>
        <p:grpSpPr>
          <a:xfrm rot="0">
            <a:off x="12453668" y="2515154"/>
            <a:ext cx="1089005" cy="544503"/>
            <a:chOff x="0" y="0"/>
            <a:chExt cx="812800" cy="406400"/>
          </a:xfrm>
        </p:grpSpPr>
        <p:sp>
          <p:nvSpPr>
            <p:cNvPr name="Freeform 33" id="33"/>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76A8A2"/>
            </a:solidFill>
          </p:spPr>
        </p:sp>
        <p:sp>
          <p:nvSpPr>
            <p:cNvPr name="TextBox 34" id="34"/>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TextBox 35" id="35"/>
          <p:cNvSpPr txBox="true"/>
          <p:nvPr/>
        </p:nvSpPr>
        <p:spPr>
          <a:xfrm rot="0">
            <a:off x="12828772" y="2679658"/>
            <a:ext cx="338797"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V1</a:t>
            </a:r>
          </a:p>
        </p:txBody>
      </p:sp>
      <p:sp>
        <p:nvSpPr>
          <p:cNvPr name="AutoShape 36" id="36"/>
          <p:cNvSpPr/>
          <p:nvPr/>
        </p:nvSpPr>
        <p:spPr>
          <a:xfrm>
            <a:off x="13046575" y="3457837"/>
            <a:ext cx="5293446" cy="2221"/>
          </a:xfrm>
          <a:prstGeom prst="line">
            <a:avLst/>
          </a:prstGeom>
          <a:ln cap="flat" w="28575">
            <a:solidFill>
              <a:srgbClr val="EE9193"/>
            </a:solidFill>
            <a:prstDash val="solid"/>
            <a:headEnd type="none" len="sm" w="sm"/>
            <a:tailEnd type="none" len="sm" w="sm"/>
          </a:ln>
        </p:spPr>
      </p:sp>
      <p:grpSp>
        <p:nvGrpSpPr>
          <p:cNvPr name="Group 37" id="37"/>
          <p:cNvGrpSpPr/>
          <p:nvPr/>
        </p:nvGrpSpPr>
        <p:grpSpPr>
          <a:xfrm rot="0">
            <a:off x="12453668" y="3187807"/>
            <a:ext cx="1089005" cy="544503"/>
            <a:chOff x="0" y="0"/>
            <a:chExt cx="812800" cy="406400"/>
          </a:xfrm>
        </p:grpSpPr>
        <p:sp>
          <p:nvSpPr>
            <p:cNvPr name="Freeform 38" id="38"/>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76A8A2"/>
            </a:solidFill>
          </p:spPr>
        </p:sp>
        <p:sp>
          <p:nvSpPr>
            <p:cNvPr name="TextBox 39" id="39"/>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TextBox 40" id="40"/>
          <p:cNvSpPr txBox="true"/>
          <p:nvPr/>
        </p:nvSpPr>
        <p:spPr>
          <a:xfrm rot="0">
            <a:off x="12828772" y="3352310"/>
            <a:ext cx="338797"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V1</a:t>
            </a:r>
          </a:p>
        </p:txBody>
      </p:sp>
      <p:sp>
        <p:nvSpPr>
          <p:cNvPr name="TextBox 41" id="41"/>
          <p:cNvSpPr txBox="true"/>
          <p:nvPr/>
        </p:nvSpPr>
        <p:spPr>
          <a:xfrm rot="0">
            <a:off x="12847079" y="1995451"/>
            <a:ext cx="338797"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V1</a:t>
            </a:r>
          </a:p>
        </p:txBody>
      </p:sp>
      <p:sp>
        <p:nvSpPr>
          <p:cNvPr name="TextBox 42" id="42"/>
          <p:cNvSpPr txBox="true"/>
          <p:nvPr/>
        </p:nvSpPr>
        <p:spPr>
          <a:xfrm rot="0">
            <a:off x="11765981" y="3361988"/>
            <a:ext cx="705994" cy="339888"/>
          </a:xfrm>
          <a:prstGeom prst="rect">
            <a:avLst/>
          </a:prstGeom>
        </p:spPr>
        <p:txBody>
          <a:bodyPr anchor="t" rtlCol="false" tIns="0" lIns="0" bIns="0" rIns="0">
            <a:spAutoFit/>
          </a:bodyPr>
          <a:lstStyle/>
          <a:p>
            <a:pPr algn="ctr">
              <a:lnSpc>
                <a:spcPts val="2506"/>
              </a:lnSpc>
            </a:pPr>
            <a:r>
              <a:rPr lang="en-US" sz="2506" spc="125">
                <a:solidFill>
                  <a:srgbClr val="FFFFFF"/>
                </a:solidFill>
                <a:latin typeface="Bebas Neue Cyrillic"/>
                <a:ea typeface="Bebas Neue Cyrillic"/>
                <a:cs typeface="Bebas Neue Cyrillic"/>
                <a:sym typeface="Bebas Neue Cyrillic"/>
              </a:rPr>
              <a:t>US</a:t>
            </a:r>
          </a:p>
        </p:txBody>
      </p:sp>
      <p:sp>
        <p:nvSpPr>
          <p:cNvPr name="TextBox 43" id="43"/>
          <p:cNvSpPr txBox="true"/>
          <p:nvPr/>
        </p:nvSpPr>
        <p:spPr>
          <a:xfrm rot="0">
            <a:off x="11738149" y="2679658"/>
            <a:ext cx="705994" cy="339888"/>
          </a:xfrm>
          <a:prstGeom prst="rect">
            <a:avLst/>
          </a:prstGeom>
        </p:spPr>
        <p:txBody>
          <a:bodyPr anchor="t" rtlCol="false" tIns="0" lIns="0" bIns="0" rIns="0">
            <a:spAutoFit/>
          </a:bodyPr>
          <a:lstStyle/>
          <a:p>
            <a:pPr algn="ctr">
              <a:lnSpc>
                <a:spcPts val="2506"/>
              </a:lnSpc>
            </a:pPr>
            <a:r>
              <a:rPr lang="en-US" sz="2506" spc="125">
                <a:solidFill>
                  <a:srgbClr val="FFFFFF"/>
                </a:solidFill>
                <a:latin typeface="Bebas Neue Cyrillic"/>
                <a:ea typeface="Bebas Neue Cyrillic"/>
                <a:cs typeface="Bebas Neue Cyrillic"/>
                <a:sym typeface="Bebas Neue Cyrillic"/>
              </a:rPr>
              <a:t>EU</a:t>
            </a:r>
          </a:p>
        </p:txBody>
      </p:sp>
      <p:sp>
        <p:nvSpPr>
          <p:cNvPr name="TextBox 44" id="44"/>
          <p:cNvSpPr txBox="true"/>
          <p:nvPr/>
        </p:nvSpPr>
        <p:spPr>
          <a:xfrm rot="0">
            <a:off x="11738149" y="1997054"/>
            <a:ext cx="705994" cy="339888"/>
          </a:xfrm>
          <a:prstGeom prst="rect">
            <a:avLst/>
          </a:prstGeom>
        </p:spPr>
        <p:txBody>
          <a:bodyPr anchor="t" rtlCol="false" tIns="0" lIns="0" bIns="0" rIns="0">
            <a:spAutoFit/>
          </a:bodyPr>
          <a:lstStyle/>
          <a:p>
            <a:pPr algn="ctr">
              <a:lnSpc>
                <a:spcPts val="2506"/>
              </a:lnSpc>
            </a:pPr>
            <a:r>
              <a:rPr lang="en-US" sz="2506" spc="125">
                <a:solidFill>
                  <a:srgbClr val="FFFFFF"/>
                </a:solidFill>
                <a:latin typeface="Bebas Neue Cyrillic"/>
                <a:ea typeface="Bebas Neue Cyrillic"/>
                <a:cs typeface="Bebas Neue Cyrillic"/>
                <a:sym typeface="Bebas Neue Cyrillic"/>
              </a:rPr>
              <a:t>BR</a:t>
            </a:r>
          </a:p>
        </p:txBody>
      </p:sp>
      <p:grpSp>
        <p:nvGrpSpPr>
          <p:cNvPr name="Group 45" id="45"/>
          <p:cNvGrpSpPr/>
          <p:nvPr/>
        </p:nvGrpSpPr>
        <p:grpSpPr>
          <a:xfrm rot="0">
            <a:off x="16644737" y="3253367"/>
            <a:ext cx="800643" cy="400321"/>
            <a:chOff x="0" y="0"/>
            <a:chExt cx="812800" cy="406400"/>
          </a:xfrm>
        </p:grpSpPr>
        <p:sp>
          <p:nvSpPr>
            <p:cNvPr name="Freeform 46" id="46"/>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EE9193"/>
            </a:solidFill>
          </p:spPr>
        </p:sp>
        <p:sp>
          <p:nvSpPr>
            <p:cNvPr name="TextBox 47" id="47"/>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TextBox 48" id="48"/>
          <p:cNvSpPr txBox="true"/>
          <p:nvPr/>
        </p:nvSpPr>
        <p:spPr>
          <a:xfrm rot="0">
            <a:off x="16875659" y="3372631"/>
            <a:ext cx="338797"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E0707"/>
                </a:solidFill>
                <a:latin typeface="Gotham Bold"/>
                <a:ea typeface="Gotham Bold"/>
                <a:cs typeface="Gotham Bold"/>
                <a:sym typeface="Gotham Bold"/>
              </a:rPr>
              <a:t>V1</a:t>
            </a:r>
          </a:p>
        </p:txBody>
      </p:sp>
      <p:grpSp>
        <p:nvGrpSpPr>
          <p:cNvPr name="Group 49" id="49"/>
          <p:cNvGrpSpPr/>
          <p:nvPr/>
        </p:nvGrpSpPr>
        <p:grpSpPr>
          <a:xfrm rot="0">
            <a:off x="15723110" y="2587245"/>
            <a:ext cx="800643" cy="400321"/>
            <a:chOff x="0" y="0"/>
            <a:chExt cx="812800" cy="406400"/>
          </a:xfrm>
        </p:grpSpPr>
        <p:sp>
          <p:nvSpPr>
            <p:cNvPr name="Freeform 50" id="50"/>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EE9193"/>
            </a:solidFill>
          </p:spPr>
        </p:sp>
        <p:sp>
          <p:nvSpPr>
            <p:cNvPr name="TextBox 51" id="51"/>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TextBox 52" id="52"/>
          <p:cNvSpPr txBox="true"/>
          <p:nvPr/>
        </p:nvSpPr>
        <p:spPr>
          <a:xfrm rot="0">
            <a:off x="15954033" y="2706509"/>
            <a:ext cx="338797"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E0707"/>
                </a:solidFill>
                <a:latin typeface="Gotham Bold"/>
                <a:ea typeface="Gotham Bold"/>
                <a:cs typeface="Gotham Bold"/>
                <a:sym typeface="Gotham Bold"/>
              </a:rPr>
              <a:t>V1</a:t>
            </a:r>
          </a:p>
        </p:txBody>
      </p:sp>
      <p:grpSp>
        <p:nvGrpSpPr>
          <p:cNvPr name="Group 53" id="53"/>
          <p:cNvGrpSpPr/>
          <p:nvPr/>
        </p:nvGrpSpPr>
        <p:grpSpPr>
          <a:xfrm rot="0">
            <a:off x="17259300" y="1925077"/>
            <a:ext cx="800643" cy="400321"/>
            <a:chOff x="0" y="0"/>
            <a:chExt cx="812800" cy="406400"/>
          </a:xfrm>
        </p:grpSpPr>
        <p:sp>
          <p:nvSpPr>
            <p:cNvPr name="Freeform 54" id="54"/>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EE9193"/>
            </a:solidFill>
          </p:spPr>
        </p:sp>
        <p:sp>
          <p:nvSpPr>
            <p:cNvPr name="TextBox 55" id="55"/>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TextBox 56" id="56"/>
          <p:cNvSpPr txBox="true"/>
          <p:nvPr/>
        </p:nvSpPr>
        <p:spPr>
          <a:xfrm rot="0">
            <a:off x="17490223" y="2044342"/>
            <a:ext cx="338797"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E0707"/>
                </a:solidFill>
                <a:latin typeface="Gotham Bold"/>
                <a:ea typeface="Gotham Bold"/>
                <a:cs typeface="Gotham Bold"/>
                <a:sym typeface="Gotham Bold"/>
              </a:rPr>
              <a:t>V1</a:t>
            </a:r>
          </a:p>
        </p:txBody>
      </p:sp>
      <p:sp>
        <p:nvSpPr>
          <p:cNvPr name="TextBox 57" id="57"/>
          <p:cNvSpPr txBox="true"/>
          <p:nvPr/>
        </p:nvSpPr>
        <p:spPr>
          <a:xfrm rot="0">
            <a:off x="15907556" y="3692702"/>
            <a:ext cx="2217855" cy="268287"/>
          </a:xfrm>
          <a:prstGeom prst="rect">
            <a:avLst/>
          </a:prstGeom>
        </p:spPr>
        <p:txBody>
          <a:bodyPr anchor="t" rtlCol="false" tIns="0" lIns="0" bIns="0" rIns="0">
            <a:spAutoFit/>
          </a:bodyPr>
          <a:lstStyle/>
          <a:p>
            <a:pPr algn="ctr">
              <a:lnSpc>
                <a:spcPts val="1937"/>
              </a:lnSpc>
            </a:pPr>
            <a:r>
              <a:rPr lang="en-US" sz="1937" spc="96">
                <a:solidFill>
                  <a:srgbClr val="FFFFFF"/>
                </a:solidFill>
                <a:latin typeface="Bebas Neue Cyrillic"/>
                <a:ea typeface="Bebas Neue Cyrillic"/>
                <a:cs typeface="Bebas Neue Cyrillic"/>
                <a:sym typeface="Bebas Neue Cyrillic"/>
              </a:rPr>
              <a:t>REFUSAL</a:t>
            </a:r>
          </a:p>
        </p:txBody>
      </p:sp>
      <p:sp>
        <p:nvSpPr>
          <p:cNvPr name="TextBox 58" id="58"/>
          <p:cNvSpPr txBox="true"/>
          <p:nvPr/>
        </p:nvSpPr>
        <p:spPr>
          <a:xfrm rot="0">
            <a:off x="14990173" y="3038595"/>
            <a:ext cx="2224283" cy="268287"/>
          </a:xfrm>
          <a:prstGeom prst="rect">
            <a:avLst/>
          </a:prstGeom>
        </p:spPr>
        <p:txBody>
          <a:bodyPr anchor="t" rtlCol="false" tIns="0" lIns="0" bIns="0" rIns="0">
            <a:spAutoFit/>
          </a:bodyPr>
          <a:lstStyle/>
          <a:p>
            <a:pPr algn="ctr">
              <a:lnSpc>
                <a:spcPts val="1937"/>
              </a:lnSpc>
            </a:pPr>
            <a:r>
              <a:rPr lang="en-US" sz="1937" spc="96">
                <a:solidFill>
                  <a:srgbClr val="FFFFFF"/>
                </a:solidFill>
                <a:latin typeface="Bebas Neue Cyrillic"/>
                <a:ea typeface="Bebas Neue Cyrillic"/>
                <a:cs typeface="Bebas Neue Cyrillic"/>
                <a:sym typeface="Bebas Neue Cyrillic"/>
              </a:rPr>
              <a:t>REFUSAL</a:t>
            </a:r>
          </a:p>
        </p:txBody>
      </p:sp>
      <p:sp>
        <p:nvSpPr>
          <p:cNvPr name="TextBox 59" id="59"/>
          <p:cNvSpPr txBox="true"/>
          <p:nvPr/>
        </p:nvSpPr>
        <p:spPr>
          <a:xfrm rot="0">
            <a:off x="16523753" y="2390536"/>
            <a:ext cx="2224283" cy="268287"/>
          </a:xfrm>
          <a:prstGeom prst="rect">
            <a:avLst/>
          </a:prstGeom>
        </p:spPr>
        <p:txBody>
          <a:bodyPr anchor="t" rtlCol="false" tIns="0" lIns="0" bIns="0" rIns="0">
            <a:spAutoFit/>
          </a:bodyPr>
          <a:lstStyle/>
          <a:p>
            <a:pPr algn="ctr">
              <a:lnSpc>
                <a:spcPts val="1937"/>
              </a:lnSpc>
            </a:pPr>
            <a:r>
              <a:rPr lang="en-US" sz="1937" spc="96">
                <a:solidFill>
                  <a:srgbClr val="FFFFFF"/>
                </a:solidFill>
                <a:latin typeface="Bebas Neue Cyrillic"/>
                <a:ea typeface="Bebas Neue Cyrillic"/>
                <a:cs typeface="Bebas Neue Cyrillic"/>
                <a:sym typeface="Bebas Neue Cyrillic"/>
              </a:rPr>
              <a:t>REFUSAL</a:t>
            </a:r>
          </a:p>
        </p:txBody>
      </p:sp>
      <p:sp>
        <p:nvSpPr>
          <p:cNvPr name="TextBox 60" id="60"/>
          <p:cNvSpPr txBox="true"/>
          <p:nvPr/>
        </p:nvSpPr>
        <p:spPr>
          <a:xfrm rot="0">
            <a:off x="2469387" y="6331808"/>
            <a:ext cx="14575671" cy="3628325"/>
          </a:xfrm>
          <a:prstGeom prst="rect">
            <a:avLst/>
          </a:prstGeom>
        </p:spPr>
        <p:txBody>
          <a:bodyPr anchor="t" rtlCol="false" tIns="0" lIns="0" bIns="0" rIns="0">
            <a:spAutoFit/>
          </a:bodyPr>
          <a:lstStyle/>
          <a:p>
            <a:pPr algn="just" marL="795451" indent="-397725" lvl="1">
              <a:lnSpc>
                <a:spcPts val="4826"/>
              </a:lnSpc>
              <a:buFont typeface="Arial"/>
              <a:buChar char="•"/>
            </a:pPr>
            <a:r>
              <a:rPr lang="en-US" sz="3684" spc="250">
                <a:solidFill>
                  <a:srgbClr val="FFFFFF"/>
                </a:solidFill>
                <a:latin typeface="Bebas Neue Cyrillic"/>
                <a:ea typeface="Bebas Neue Cyrillic"/>
                <a:cs typeface="Bebas Neue Cyrillic"/>
                <a:sym typeface="Bebas Neue Cyrillic"/>
              </a:rPr>
              <a:t>DELAYED FEEDBACK: FIRST EXAMINATION REPORT ARRIVES TOO LATE</a:t>
            </a:r>
          </a:p>
          <a:p>
            <a:pPr algn="just" marL="795451" indent="-397725" lvl="1">
              <a:lnSpc>
                <a:spcPts val="4826"/>
              </a:lnSpc>
              <a:buFont typeface="Arial"/>
              <a:buChar char="•"/>
            </a:pPr>
            <a:r>
              <a:rPr lang="en-US" sz="3684" spc="250">
                <a:solidFill>
                  <a:srgbClr val="FFFFFF"/>
                </a:solidFill>
                <a:latin typeface="Bebas Neue Cyrillic"/>
                <a:ea typeface="Bebas Neue Cyrillic"/>
                <a:cs typeface="Bebas Neue Cyrillic"/>
                <a:sym typeface="Bebas Neue Cyrillic"/>
              </a:rPr>
              <a:t>no certainty: national filings before basic filing granted</a:t>
            </a:r>
          </a:p>
          <a:p>
            <a:pPr algn="just" marL="795451" indent="-397725" lvl="1">
              <a:lnSpc>
                <a:spcPts val="4826"/>
              </a:lnSpc>
              <a:buFont typeface="Arial"/>
              <a:buChar char="•"/>
            </a:pPr>
            <a:r>
              <a:rPr lang="en-US" sz="3684" spc="250">
                <a:solidFill>
                  <a:srgbClr val="FFFFFF"/>
                </a:solidFill>
                <a:latin typeface="Bebas Neue Cyrillic"/>
                <a:ea typeface="Bebas Neue Cyrillic"/>
                <a:cs typeface="Bebas Neue Cyrillic"/>
                <a:sym typeface="Bebas Neue Cyrillic"/>
              </a:rPr>
              <a:t>Repeated issues: errors carried over to national filings</a:t>
            </a:r>
          </a:p>
          <a:p>
            <a:pPr algn="just" marL="795451" indent="-397725" lvl="1">
              <a:lnSpc>
                <a:spcPts val="4826"/>
              </a:lnSpc>
              <a:buFont typeface="Arial"/>
              <a:buChar char="•"/>
            </a:pPr>
            <a:r>
              <a:rPr lang="en-US" sz="3684" spc="250">
                <a:solidFill>
                  <a:srgbClr val="FFFFFF"/>
                </a:solidFill>
                <a:latin typeface="Bebas Neue Cyrillic"/>
                <a:ea typeface="Bebas Neue Cyrillic"/>
                <a:cs typeface="Bebas Neue Cyrillic"/>
                <a:sym typeface="Bebas Neue Cyrillic"/>
              </a:rPr>
              <a:t>Recurring refusals: Facing the same rejections repeatedly</a:t>
            </a:r>
          </a:p>
          <a:p>
            <a:pPr algn="just" marL="795451" indent="-397725" lvl="1">
              <a:lnSpc>
                <a:spcPts val="4826"/>
              </a:lnSpc>
              <a:buFont typeface="Arial"/>
              <a:buChar char="•"/>
            </a:pPr>
            <a:r>
              <a:rPr lang="en-US" sz="3684" spc="250">
                <a:solidFill>
                  <a:srgbClr val="FFFFFF"/>
                </a:solidFill>
                <a:latin typeface="Bebas Neue Cyrillic"/>
                <a:ea typeface="Bebas Neue Cyrillic"/>
                <a:cs typeface="Bebas Neue Cyrillic"/>
                <a:sym typeface="Bebas Neue Cyrillic"/>
              </a:rPr>
              <a:t>Costly process: High prosecution expenses for multiple refusals</a:t>
            </a:r>
          </a:p>
          <a:p>
            <a:pPr algn="just" marL="795451" indent="-397725" lvl="1">
              <a:lnSpc>
                <a:spcPts val="4826"/>
              </a:lnSpc>
              <a:buFont typeface="Arial"/>
              <a:buChar char="•"/>
            </a:pPr>
            <a:r>
              <a:rPr lang="en-US" sz="3684" spc="250">
                <a:solidFill>
                  <a:srgbClr val="FFFFFF"/>
                </a:solidFill>
                <a:latin typeface="Bebas Neue Cyrillic"/>
                <a:ea typeface="Bebas Neue Cyrillic"/>
                <a:cs typeface="Bebas Neue Cyrillic"/>
                <a:sym typeface="Bebas Neue Cyrillic"/>
              </a:rPr>
              <a:t>Lengthy timeline: Years to get patents registered</a:t>
            </a:r>
          </a:p>
        </p:txBody>
      </p:sp>
      <p:grpSp>
        <p:nvGrpSpPr>
          <p:cNvPr name="Group 61" id="61"/>
          <p:cNvGrpSpPr/>
          <p:nvPr/>
        </p:nvGrpSpPr>
        <p:grpSpPr>
          <a:xfrm rot="0">
            <a:off x="14544675" y="4678680"/>
            <a:ext cx="1157288" cy="251460"/>
            <a:chOff x="0" y="0"/>
            <a:chExt cx="1543050" cy="335280"/>
          </a:xfrm>
        </p:grpSpPr>
        <p:sp>
          <p:nvSpPr>
            <p:cNvPr name="Freeform 62" id="62"/>
            <p:cNvSpPr/>
            <p:nvPr/>
          </p:nvSpPr>
          <p:spPr>
            <a:xfrm flipH="false" flipV="false" rot="0">
              <a:off x="48260" y="50800"/>
              <a:ext cx="1446530" cy="245110"/>
            </a:xfrm>
            <a:custGeom>
              <a:avLst/>
              <a:gdLst/>
              <a:ahLst/>
              <a:cxnLst/>
              <a:rect r="r" b="b" t="t" l="l"/>
              <a:pathLst>
                <a:path h="245110" w="1446530">
                  <a:moveTo>
                    <a:pt x="77470" y="0"/>
                  </a:moveTo>
                  <a:cubicBezTo>
                    <a:pt x="822960" y="8890"/>
                    <a:pt x="1065530" y="29210"/>
                    <a:pt x="1202690" y="49530"/>
                  </a:cubicBezTo>
                  <a:cubicBezTo>
                    <a:pt x="1282700" y="62230"/>
                    <a:pt x="1351280" y="76200"/>
                    <a:pt x="1389380" y="92710"/>
                  </a:cubicBezTo>
                  <a:cubicBezTo>
                    <a:pt x="1408430" y="100330"/>
                    <a:pt x="1419860" y="102870"/>
                    <a:pt x="1428750" y="115570"/>
                  </a:cubicBezTo>
                  <a:cubicBezTo>
                    <a:pt x="1438910" y="130810"/>
                    <a:pt x="1445260" y="162560"/>
                    <a:pt x="1441450" y="181610"/>
                  </a:cubicBezTo>
                  <a:cubicBezTo>
                    <a:pt x="1438910" y="196850"/>
                    <a:pt x="1427480" y="209550"/>
                    <a:pt x="1416050" y="218440"/>
                  </a:cubicBezTo>
                  <a:cubicBezTo>
                    <a:pt x="1404620" y="227330"/>
                    <a:pt x="1388110" y="233680"/>
                    <a:pt x="1372870" y="232410"/>
                  </a:cubicBezTo>
                  <a:cubicBezTo>
                    <a:pt x="1355090" y="231140"/>
                    <a:pt x="1325880" y="215900"/>
                    <a:pt x="1314450" y="200660"/>
                  </a:cubicBezTo>
                  <a:cubicBezTo>
                    <a:pt x="1304290" y="189230"/>
                    <a:pt x="1301750" y="171450"/>
                    <a:pt x="1303020" y="157480"/>
                  </a:cubicBezTo>
                  <a:cubicBezTo>
                    <a:pt x="1303020" y="142240"/>
                    <a:pt x="1309370" y="125730"/>
                    <a:pt x="1319530" y="115570"/>
                  </a:cubicBezTo>
                  <a:cubicBezTo>
                    <a:pt x="1332230" y="101600"/>
                    <a:pt x="1363980" y="90170"/>
                    <a:pt x="1381760" y="91440"/>
                  </a:cubicBezTo>
                  <a:cubicBezTo>
                    <a:pt x="1397000" y="91440"/>
                    <a:pt x="1412240" y="100330"/>
                    <a:pt x="1422400" y="110490"/>
                  </a:cubicBezTo>
                  <a:cubicBezTo>
                    <a:pt x="1433830" y="120650"/>
                    <a:pt x="1441450" y="135890"/>
                    <a:pt x="1443990" y="151130"/>
                  </a:cubicBezTo>
                  <a:cubicBezTo>
                    <a:pt x="1446530" y="165100"/>
                    <a:pt x="1443990" y="182880"/>
                    <a:pt x="1436370" y="195580"/>
                  </a:cubicBezTo>
                  <a:cubicBezTo>
                    <a:pt x="1426210" y="210820"/>
                    <a:pt x="1408430" y="227330"/>
                    <a:pt x="1380490" y="232410"/>
                  </a:cubicBezTo>
                  <a:cubicBezTo>
                    <a:pt x="1319530" y="245110"/>
                    <a:pt x="1158240" y="185420"/>
                    <a:pt x="1065530" y="176530"/>
                  </a:cubicBezTo>
                  <a:cubicBezTo>
                    <a:pt x="994410" y="170180"/>
                    <a:pt x="939800" y="180340"/>
                    <a:pt x="872490" y="176530"/>
                  </a:cubicBezTo>
                  <a:cubicBezTo>
                    <a:pt x="796290" y="171450"/>
                    <a:pt x="730250" y="154940"/>
                    <a:pt x="633730" y="149860"/>
                  </a:cubicBezTo>
                  <a:cubicBezTo>
                    <a:pt x="483870" y="140970"/>
                    <a:pt x="140970" y="173990"/>
                    <a:pt x="59690" y="148590"/>
                  </a:cubicBezTo>
                  <a:cubicBezTo>
                    <a:pt x="34290" y="140970"/>
                    <a:pt x="25400" y="132080"/>
                    <a:pt x="15240" y="118110"/>
                  </a:cubicBezTo>
                  <a:cubicBezTo>
                    <a:pt x="6350" y="104140"/>
                    <a:pt x="0" y="82550"/>
                    <a:pt x="2540" y="66040"/>
                  </a:cubicBezTo>
                  <a:cubicBezTo>
                    <a:pt x="5080" y="49530"/>
                    <a:pt x="15240" y="29210"/>
                    <a:pt x="27940" y="19050"/>
                  </a:cubicBezTo>
                  <a:cubicBezTo>
                    <a:pt x="39370" y="7620"/>
                    <a:pt x="77470" y="0"/>
                    <a:pt x="77470" y="0"/>
                  </a:cubicBezTo>
                </a:path>
              </a:pathLst>
            </a:custGeom>
            <a:solidFill>
              <a:srgbClr val="E7191F"/>
            </a:solidFill>
            <a:ln cap="sq">
              <a:noFill/>
              <a:prstDash val="solid"/>
              <a:miter/>
            </a:ln>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sp>
        <p:nvSpPr>
          <p:cNvPr name="Freeform 3" id="3"/>
          <p:cNvSpPr/>
          <p:nvPr/>
        </p:nvSpPr>
        <p:spPr>
          <a:xfrm flipH="false" flipV="false" rot="0">
            <a:off x="-51965" y="9258300"/>
            <a:ext cx="1789284" cy="896878"/>
          </a:xfrm>
          <a:custGeom>
            <a:avLst/>
            <a:gdLst/>
            <a:ahLst/>
            <a:cxnLst/>
            <a:rect r="r" b="b" t="t" l="l"/>
            <a:pathLst>
              <a:path h="896878" w="1789284">
                <a:moveTo>
                  <a:pt x="0" y="0"/>
                </a:moveTo>
                <a:lnTo>
                  <a:pt x="1789284" y="0"/>
                </a:lnTo>
                <a:lnTo>
                  <a:pt x="1789284" y="896878"/>
                </a:lnTo>
                <a:lnTo>
                  <a:pt x="0" y="896878"/>
                </a:lnTo>
                <a:lnTo>
                  <a:pt x="0" y="0"/>
                </a:lnTo>
                <a:close/>
              </a:path>
            </a:pathLst>
          </a:custGeom>
          <a:blipFill>
            <a:blip r:embed="rId3"/>
            <a:stretch>
              <a:fillRect l="0" t="0" r="0" b="0"/>
            </a:stretch>
          </a:blipFill>
          <a:ln cap="sq">
            <a:noFill/>
            <a:prstDash val="solid"/>
            <a:miter/>
          </a:ln>
        </p:spPr>
      </p:sp>
      <p:sp>
        <p:nvSpPr>
          <p:cNvPr name="AutoShape 4" id="4"/>
          <p:cNvSpPr/>
          <p:nvPr/>
        </p:nvSpPr>
        <p:spPr>
          <a:xfrm>
            <a:off x="12751714" y="4768469"/>
            <a:ext cx="3846908" cy="0"/>
          </a:xfrm>
          <a:prstGeom prst="line">
            <a:avLst/>
          </a:prstGeom>
          <a:ln cap="flat" w="28575">
            <a:solidFill>
              <a:srgbClr val="EE9193"/>
            </a:solidFill>
            <a:prstDash val="solid"/>
            <a:headEnd type="none" len="sm" w="sm"/>
            <a:tailEnd type="none" len="sm" w="sm"/>
          </a:ln>
        </p:spPr>
      </p:sp>
      <p:sp>
        <p:nvSpPr>
          <p:cNvPr name="AutoShape 5" id="5"/>
          <p:cNvSpPr/>
          <p:nvPr/>
        </p:nvSpPr>
        <p:spPr>
          <a:xfrm>
            <a:off x="5925527" y="3558645"/>
            <a:ext cx="6972958" cy="0"/>
          </a:xfrm>
          <a:prstGeom prst="line">
            <a:avLst/>
          </a:prstGeom>
          <a:ln cap="flat" w="28575">
            <a:solidFill>
              <a:srgbClr val="FFBD59"/>
            </a:solidFill>
            <a:prstDash val="sysDot"/>
            <a:headEnd type="none" len="sm" w="sm"/>
            <a:tailEnd type="none" len="sm" w="sm"/>
          </a:ln>
        </p:spPr>
      </p:sp>
      <p:sp>
        <p:nvSpPr>
          <p:cNvPr name="AutoShape 6" id="6"/>
          <p:cNvSpPr/>
          <p:nvPr/>
        </p:nvSpPr>
        <p:spPr>
          <a:xfrm flipH="true" flipV="true">
            <a:off x="4690709" y="3098745"/>
            <a:ext cx="13983496" cy="1013"/>
          </a:xfrm>
          <a:prstGeom prst="line">
            <a:avLst/>
          </a:prstGeom>
          <a:ln cap="flat" w="28575">
            <a:solidFill>
              <a:srgbClr val="00FF30"/>
            </a:solidFill>
            <a:prstDash val="sysDot"/>
            <a:headEnd type="none" len="sm" w="sm"/>
            <a:tailEnd type="none" len="sm" w="sm"/>
          </a:ln>
        </p:spPr>
      </p:sp>
      <p:sp>
        <p:nvSpPr>
          <p:cNvPr name="AutoShape 7" id="7"/>
          <p:cNvSpPr/>
          <p:nvPr/>
        </p:nvSpPr>
        <p:spPr>
          <a:xfrm flipH="true">
            <a:off x="12890445" y="2831725"/>
            <a:ext cx="17193" cy="2463594"/>
          </a:xfrm>
          <a:prstGeom prst="line">
            <a:avLst/>
          </a:prstGeom>
          <a:ln cap="flat" w="38100">
            <a:solidFill>
              <a:srgbClr val="FDF8F8"/>
            </a:solidFill>
            <a:prstDash val="sysDot"/>
            <a:headEnd type="none" len="sm" w="sm"/>
            <a:tailEnd type="none" len="sm" w="sm"/>
          </a:ln>
        </p:spPr>
      </p:sp>
      <p:sp>
        <p:nvSpPr>
          <p:cNvPr name="AutoShape 8" id="8"/>
          <p:cNvSpPr/>
          <p:nvPr/>
        </p:nvSpPr>
        <p:spPr>
          <a:xfrm flipH="true">
            <a:off x="1530387" y="2703836"/>
            <a:ext cx="0" cy="2132884"/>
          </a:xfrm>
          <a:prstGeom prst="line">
            <a:avLst/>
          </a:prstGeom>
          <a:ln cap="flat" w="38100">
            <a:solidFill>
              <a:srgbClr val="FDF8F8"/>
            </a:solidFill>
            <a:prstDash val="sysDot"/>
            <a:headEnd type="none" len="sm" w="sm"/>
            <a:tailEnd type="none" len="sm" w="sm"/>
          </a:ln>
        </p:spPr>
      </p:sp>
      <p:sp>
        <p:nvSpPr>
          <p:cNvPr name="AutoShape 9" id="9"/>
          <p:cNvSpPr/>
          <p:nvPr/>
        </p:nvSpPr>
        <p:spPr>
          <a:xfrm>
            <a:off x="-1301139" y="3104335"/>
            <a:ext cx="5664255" cy="0"/>
          </a:xfrm>
          <a:prstGeom prst="line">
            <a:avLst/>
          </a:prstGeom>
          <a:ln cap="flat" w="28575">
            <a:solidFill>
              <a:srgbClr val="EE9193"/>
            </a:solidFill>
            <a:prstDash val="solid"/>
            <a:headEnd type="none" len="sm" w="sm"/>
            <a:tailEnd type="none" len="sm" w="sm"/>
          </a:ln>
        </p:spPr>
      </p:sp>
      <p:grpSp>
        <p:nvGrpSpPr>
          <p:cNvPr name="Group 10" id="10"/>
          <p:cNvGrpSpPr/>
          <p:nvPr/>
        </p:nvGrpSpPr>
        <p:grpSpPr>
          <a:xfrm rot="0">
            <a:off x="958424" y="2818353"/>
            <a:ext cx="1089005" cy="544503"/>
            <a:chOff x="0" y="0"/>
            <a:chExt cx="812800" cy="406400"/>
          </a:xfrm>
        </p:grpSpPr>
        <p:sp>
          <p:nvSpPr>
            <p:cNvPr name="Freeform 11" id="11"/>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EE9193"/>
            </a:solidFill>
          </p:spPr>
        </p:sp>
        <p:sp>
          <p:nvSpPr>
            <p:cNvPr name="TextBox 12" id="12"/>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AutoShape 13" id="13"/>
          <p:cNvSpPr/>
          <p:nvPr/>
        </p:nvSpPr>
        <p:spPr>
          <a:xfrm>
            <a:off x="5524335" y="2725123"/>
            <a:ext cx="27003" cy="904189"/>
          </a:xfrm>
          <a:prstGeom prst="line">
            <a:avLst/>
          </a:prstGeom>
          <a:ln cap="flat" w="38100">
            <a:solidFill>
              <a:srgbClr val="FDF8F8"/>
            </a:solidFill>
            <a:prstDash val="sysDot"/>
            <a:headEnd type="none" len="sm" w="sm"/>
            <a:tailEnd type="none" len="sm" w="sm"/>
          </a:ln>
        </p:spPr>
      </p:sp>
      <p:grpSp>
        <p:nvGrpSpPr>
          <p:cNvPr name="Group 14" id="14"/>
          <p:cNvGrpSpPr/>
          <p:nvPr/>
        </p:nvGrpSpPr>
        <p:grpSpPr>
          <a:xfrm rot="0">
            <a:off x="4979833" y="3286394"/>
            <a:ext cx="1089005" cy="544503"/>
            <a:chOff x="0" y="0"/>
            <a:chExt cx="812800" cy="406400"/>
          </a:xfrm>
        </p:grpSpPr>
        <p:sp>
          <p:nvSpPr>
            <p:cNvPr name="Freeform 15" id="15"/>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FFBD59"/>
            </a:solidFill>
          </p:spPr>
        </p:sp>
        <p:sp>
          <p:nvSpPr>
            <p:cNvPr name="TextBox 16" id="16"/>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grpSp>
        <p:nvGrpSpPr>
          <p:cNvPr name="Group 17" id="17"/>
          <p:cNvGrpSpPr/>
          <p:nvPr/>
        </p:nvGrpSpPr>
        <p:grpSpPr>
          <a:xfrm rot="0">
            <a:off x="2272187" y="2899598"/>
            <a:ext cx="800643" cy="400321"/>
            <a:chOff x="0" y="0"/>
            <a:chExt cx="812800" cy="406400"/>
          </a:xfrm>
        </p:grpSpPr>
        <p:sp>
          <p:nvSpPr>
            <p:cNvPr name="Freeform 18" id="18"/>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EE9193"/>
            </a:solidFill>
          </p:spPr>
        </p:sp>
        <p:sp>
          <p:nvSpPr>
            <p:cNvPr name="TextBox 19" id="19"/>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grpSp>
        <p:nvGrpSpPr>
          <p:cNvPr name="Group 20" id="20"/>
          <p:cNvGrpSpPr/>
          <p:nvPr/>
        </p:nvGrpSpPr>
        <p:grpSpPr>
          <a:xfrm rot="0">
            <a:off x="4203561" y="2734648"/>
            <a:ext cx="711914" cy="711914"/>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EE9193"/>
            </a:solidFill>
          </p:spPr>
        </p:sp>
        <p:sp>
          <p:nvSpPr>
            <p:cNvPr name="TextBox 22" id="22"/>
            <p:cNvSpPr txBox="true"/>
            <p:nvPr/>
          </p:nvSpPr>
          <p:spPr>
            <a:xfrm>
              <a:off x="139700" y="177800"/>
              <a:ext cx="533400" cy="495300"/>
            </a:xfrm>
            <a:prstGeom prst="rect">
              <a:avLst/>
            </a:prstGeom>
          </p:spPr>
          <p:txBody>
            <a:bodyPr anchor="ctr" rtlCol="false" tIns="50800" lIns="50800" bIns="50800" rIns="50800"/>
            <a:lstStyle/>
            <a:p>
              <a:pPr algn="ctr">
                <a:lnSpc>
                  <a:spcPts val="2200"/>
                </a:lnSpc>
              </a:pPr>
            </a:p>
          </p:txBody>
        </p:sp>
      </p:grpSp>
      <p:sp>
        <p:nvSpPr>
          <p:cNvPr name="TextBox 23" id="23"/>
          <p:cNvSpPr txBox="true"/>
          <p:nvPr/>
        </p:nvSpPr>
        <p:spPr>
          <a:xfrm rot="0">
            <a:off x="1539912" y="572511"/>
            <a:ext cx="14163827" cy="880330"/>
          </a:xfrm>
          <a:prstGeom prst="rect">
            <a:avLst/>
          </a:prstGeom>
        </p:spPr>
        <p:txBody>
          <a:bodyPr anchor="t" rtlCol="false" tIns="0" lIns="0" bIns="0" rIns="0">
            <a:spAutoFit/>
          </a:bodyPr>
          <a:lstStyle/>
          <a:p>
            <a:pPr algn="r">
              <a:lnSpc>
                <a:spcPts val="6533"/>
              </a:lnSpc>
            </a:pPr>
            <a:r>
              <a:rPr lang="en-US" sz="6533" spc="326">
                <a:solidFill>
                  <a:srgbClr val="EE9193"/>
                </a:solidFill>
                <a:latin typeface="Bebas Neue Cyrillic"/>
                <a:ea typeface="Bebas Neue Cyrillic"/>
                <a:cs typeface="Bebas Neue Cyrillic"/>
                <a:sym typeface="Bebas Neue Cyrillic"/>
              </a:rPr>
              <a:t>THE SOLUTION (ALMOST) NO ONE KNOWS ABOUT</a:t>
            </a:r>
          </a:p>
        </p:txBody>
      </p:sp>
      <p:sp>
        <p:nvSpPr>
          <p:cNvPr name="TextBox 24" id="24"/>
          <p:cNvSpPr txBox="true"/>
          <p:nvPr/>
        </p:nvSpPr>
        <p:spPr>
          <a:xfrm rot="0">
            <a:off x="78838" y="1786260"/>
            <a:ext cx="2903097" cy="917575"/>
          </a:xfrm>
          <a:prstGeom prst="rect">
            <a:avLst/>
          </a:prstGeom>
        </p:spPr>
        <p:txBody>
          <a:bodyPr anchor="t" rtlCol="false" tIns="0" lIns="0" bIns="0" rIns="0">
            <a:spAutoFit/>
          </a:bodyPr>
          <a:lstStyle/>
          <a:p>
            <a:pPr algn="ctr">
              <a:lnSpc>
                <a:spcPts val="3500"/>
              </a:lnSpc>
            </a:pPr>
            <a:r>
              <a:rPr lang="en-US" sz="3500" spc="175">
                <a:solidFill>
                  <a:srgbClr val="FFFFFF"/>
                </a:solidFill>
                <a:latin typeface="Bebas Neue Cyrillic"/>
                <a:ea typeface="Bebas Neue Cyrillic"/>
                <a:cs typeface="Bebas Neue Cyrillic"/>
                <a:sym typeface="Bebas Neue Cyrillic"/>
              </a:rPr>
              <a:t>BASIC</a:t>
            </a:r>
          </a:p>
          <a:p>
            <a:pPr algn="ctr">
              <a:lnSpc>
                <a:spcPts val="3500"/>
              </a:lnSpc>
            </a:pPr>
            <a:r>
              <a:rPr lang="en-US" sz="3500" spc="175">
                <a:solidFill>
                  <a:srgbClr val="FFFFFF"/>
                </a:solidFill>
                <a:latin typeface="Bebas Neue Cyrillic"/>
                <a:ea typeface="Bebas Neue Cyrillic"/>
                <a:cs typeface="Bebas Neue Cyrillic"/>
                <a:sym typeface="Bebas Neue Cyrillic"/>
              </a:rPr>
              <a:t>FILING</a:t>
            </a:r>
          </a:p>
        </p:txBody>
      </p:sp>
      <p:sp>
        <p:nvSpPr>
          <p:cNvPr name="TextBox 25" id="25"/>
          <p:cNvSpPr txBox="true"/>
          <p:nvPr/>
        </p:nvSpPr>
        <p:spPr>
          <a:xfrm rot="0">
            <a:off x="4072787" y="1805266"/>
            <a:ext cx="2903097" cy="919857"/>
          </a:xfrm>
          <a:prstGeom prst="rect">
            <a:avLst/>
          </a:prstGeom>
        </p:spPr>
        <p:txBody>
          <a:bodyPr anchor="t" rtlCol="false" tIns="0" lIns="0" bIns="0" rIns="0">
            <a:spAutoFit/>
          </a:bodyPr>
          <a:lstStyle/>
          <a:p>
            <a:pPr algn="ctr">
              <a:lnSpc>
                <a:spcPts val="4179"/>
              </a:lnSpc>
            </a:pPr>
            <a:r>
              <a:rPr lang="en-US" sz="4179" spc="208">
                <a:solidFill>
                  <a:srgbClr val="FFFFFF"/>
                </a:solidFill>
                <a:latin typeface="Bebas Neue Cyrillic"/>
                <a:ea typeface="Bebas Neue Cyrillic"/>
                <a:cs typeface="Bebas Neue Cyrillic"/>
                <a:sym typeface="Bebas Neue Cyrillic"/>
              </a:rPr>
              <a:t>PCT</a:t>
            </a:r>
          </a:p>
          <a:p>
            <a:pPr algn="ctr">
              <a:lnSpc>
                <a:spcPts val="3000"/>
              </a:lnSpc>
            </a:pPr>
            <a:r>
              <a:rPr lang="en-US" sz="3000" spc="150">
                <a:solidFill>
                  <a:srgbClr val="FFFFFF"/>
                </a:solidFill>
                <a:latin typeface="Bebas Neue Cyrillic"/>
                <a:ea typeface="Bebas Neue Cyrillic"/>
                <a:cs typeface="Bebas Neue Cyrillic"/>
                <a:sym typeface="Bebas Neue Cyrillic"/>
              </a:rPr>
              <a:t>(</a:t>
            </a:r>
            <a:r>
              <a:rPr lang="en-US" sz="3000" spc="150">
                <a:solidFill>
                  <a:srgbClr val="FFFFFF"/>
                </a:solidFill>
                <a:latin typeface="Bebas Neue Cyrillic"/>
                <a:ea typeface="Bebas Neue Cyrillic"/>
                <a:cs typeface="Bebas Neue Cyrillic"/>
                <a:sym typeface="Bebas Neue Cyrillic"/>
              </a:rPr>
              <a:t>12 MONTHS)</a:t>
            </a:r>
          </a:p>
        </p:txBody>
      </p:sp>
      <p:sp>
        <p:nvSpPr>
          <p:cNvPr name="TextBox 26" id="26"/>
          <p:cNvSpPr txBox="true"/>
          <p:nvPr/>
        </p:nvSpPr>
        <p:spPr>
          <a:xfrm rot="0">
            <a:off x="11089503" y="1911868"/>
            <a:ext cx="3636272" cy="919857"/>
          </a:xfrm>
          <a:prstGeom prst="rect">
            <a:avLst/>
          </a:prstGeom>
        </p:spPr>
        <p:txBody>
          <a:bodyPr anchor="t" rtlCol="false" tIns="0" lIns="0" bIns="0" rIns="0">
            <a:spAutoFit/>
          </a:bodyPr>
          <a:lstStyle/>
          <a:p>
            <a:pPr algn="ctr">
              <a:lnSpc>
                <a:spcPts val="4179"/>
              </a:lnSpc>
            </a:pPr>
            <a:r>
              <a:rPr lang="en-US" sz="4179" spc="208">
                <a:solidFill>
                  <a:srgbClr val="FFFFFF"/>
                </a:solidFill>
                <a:latin typeface="Bebas Neue Cyrillic"/>
                <a:ea typeface="Bebas Neue Cyrillic"/>
                <a:cs typeface="Bebas Neue Cyrillic"/>
                <a:sym typeface="Bebas Neue Cyrillic"/>
              </a:rPr>
              <a:t>NATIONAL PHASE</a:t>
            </a:r>
          </a:p>
          <a:p>
            <a:pPr algn="ctr">
              <a:lnSpc>
                <a:spcPts val="3000"/>
              </a:lnSpc>
            </a:pPr>
            <a:r>
              <a:rPr lang="en-US" sz="3000" spc="150">
                <a:solidFill>
                  <a:srgbClr val="FFFFFF"/>
                </a:solidFill>
                <a:latin typeface="Bebas Neue Cyrillic"/>
                <a:ea typeface="Bebas Neue Cyrillic"/>
                <a:cs typeface="Bebas Neue Cyrillic"/>
                <a:sym typeface="Bebas Neue Cyrillic"/>
              </a:rPr>
              <a:t>(</a:t>
            </a:r>
            <a:r>
              <a:rPr lang="en-US" sz="3000" spc="150">
                <a:solidFill>
                  <a:srgbClr val="FFFFFF"/>
                </a:solidFill>
                <a:latin typeface="Bebas Neue Cyrillic"/>
                <a:ea typeface="Bebas Neue Cyrillic"/>
                <a:cs typeface="Bebas Neue Cyrillic"/>
                <a:sym typeface="Bebas Neue Cyrillic"/>
              </a:rPr>
              <a:t>30 MONTHS)</a:t>
            </a:r>
          </a:p>
        </p:txBody>
      </p:sp>
      <p:sp>
        <p:nvSpPr>
          <p:cNvPr name="TextBox 27" id="27"/>
          <p:cNvSpPr txBox="true"/>
          <p:nvPr/>
        </p:nvSpPr>
        <p:spPr>
          <a:xfrm rot="0">
            <a:off x="418245" y="4884344"/>
            <a:ext cx="2224283" cy="718835"/>
          </a:xfrm>
          <a:prstGeom prst="rect">
            <a:avLst/>
          </a:prstGeom>
        </p:spPr>
        <p:txBody>
          <a:bodyPr anchor="t" rtlCol="false" tIns="0" lIns="0" bIns="0" rIns="0">
            <a:spAutoFit/>
          </a:bodyPr>
          <a:lstStyle/>
          <a:p>
            <a:pPr algn="ctr">
              <a:lnSpc>
                <a:spcPts val="3171"/>
              </a:lnSpc>
            </a:pPr>
            <a:r>
              <a:rPr lang="en-US" sz="3171" spc="158">
                <a:solidFill>
                  <a:srgbClr val="FFFFFF"/>
                </a:solidFill>
                <a:latin typeface="Bebas Neue Cyrillic"/>
                <a:ea typeface="Bebas Neue Cyrillic"/>
                <a:cs typeface="Bebas Neue Cyrillic"/>
                <a:sym typeface="Bebas Neue Cyrillic"/>
              </a:rPr>
              <a:t>ISRAEL</a:t>
            </a:r>
          </a:p>
          <a:p>
            <a:pPr algn="ctr">
              <a:lnSpc>
                <a:spcPts val="2402"/>
              </a:lnSpc>
            </a:pPr>
          </a:p>
        </p:txBody>
      </p:sp>
      <p:sp>
        <p:nvSpPr>
          <p:cNvPr name="TextBox 28" id="28"/>
          <p:cNvSpPr txBox="true"/>
          <p:nvPr/>
        </p:nvSpPr>
        <p:spPr>
          <a:xfrm rot="0">
            <a:off x="1530387" y="3448581"/>
            <a:ext cx="2224283" cy="270250"/>
          </a:xfrm>
          <a:prstGeom prst="rect">
            <a:avLst/>
          </a:prstGeom>
        </p:spPr>
        <p:txBody>
          <a:bodyPr anchor="t" rtlCol="false" tIns="0" lIns="0" bIns="0" rIns="0">
            <a:spAutoFit/>
          </a:bodyPr>
          <a:lstStyle/>
          <a:p>
            <a:pPr algn="ctr">
              <a:lnSpc>
                <a:spcPts val="2049"/>
              </a:lnSpc>
            </a:pPr>
            <a:r>
              <a:rPr lang="en-US" sz="2049" spc="102">
                <a:solidFill>
                  <a:srgbClr val="FFFFFF"/>
                </a:solidFill>
                <a:latin typeface="Bebas Neue Cyrillic"/>
                <a:ea typeface="Bebas Neue Cyrillic"/>
                <a:cs typeface="Bebas Neue Cyrillic"/>
                <a:sym typeface="Bebas Neue Cyrillic"/>
              </a:rPr>
              <a:t>REFUSAL</a:t>
            </a:r>
          </a:p>
        </p:txBody>
      </p:sp>
      <p:grpSp>
        <p:nvGrpSpPr>
          <p:cNvPr name="Group 29" id="29"/>
          <p:cNvGrpSpPr/>
          <p:nvPr/>
        </p:nvGrpSpPr>
        <p:grpSpPr>
          <a:xfrm rot="0">
            <a:off x="3260758" y="2899598"/>
            <a:ext cx="800643" cy="400321"/>
            <a:chOff x="0" y="0"/>
            <a:chExt cx="812800" cy="406400"/>
          </a:xfrm>
        </p:grpSpPr>
        <p:sp>
          <p:nvSpPr>
            <p:cNvPr name="Freeform 30" id="30"/>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EE9193"/>
            </a:solidFill>
          </p:spPr>
        </p:sp>
        <p:sp>
          <p:nvSpPr>
            <p:cNvPr name="TextBox 31" id="31"/>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TextBox 32" id="32"/>
          <p:cNvSpPr txBox="true"/>
          <p:nvPr/>
        </p:nvSpPr>
        <p:spPr>
          <a:xfrm rot="0">
            <a:off x="2494016" y="2598185"/>
            <a:ext cx="2224283" cy="270250"/>
          </a:xfrm>
          <a:prstGeom prst="rect">
            <a:avLst/>
          </a:prstGeom>
        </p:spPr>
        <p:txBody>
          <a:bodyPr anchor="t" rtlCol="false" tIns="0" lIns="0" bIns="0" rIns="0">
            <a:spAutoFit/>
          </a:bodyPr>
          <a:lstStyle/>
          <a:p>
            <a:pPr algn="ctr">
              <a:lnSpc>
                <a:spcPts val="2049"/>
              </a:lnSpc>
            </a:pPr>
            <a:r>
              <a:rPr lang="en-US" sz="2049" spc="102">
                <a:solidFill>
                  <a:srgbClr val="FFFFFF"/>
                </a:solidFill>
                <a:latin typeface="Bebas Neue Cyrillic"/>
                <a:ea typeface="Bebas Neue Cyrillic"/>
                <a:cs typeface="Bebas Neue Cyrillic"/>
                <a:sym typeface="Bebas Neue Cyrillic"/>
              </a:rPr>
              <a:t>AMENDMENT</a:t>
            </a:r>
          </a:p>
        </p:txBody>
      </p:sp>
      <p:sp>
        <p:nvSpPr>
          <p:cNvPr name="TextBox 33" id="33"/>
          <p:cNvSpPr txBox="true"/>
          <p:nvPr/>
        </p:nvSpPr>
        <p:spPr>
          <a:xfrm rot="0">
            <a:off x="3327055" y="3513237"/>
            <a:ext cx="2224283" cy="270250"/>
          </a:xfrm>
          <a:prstGeom prst="rect">
            <a:avLst/>
          </a:prstGeom>
        </p:spPr>
        <p:txBody>
          <a:bodyPr anchor="t" rtlCol="false" tIns="0" lIns="0" bIns="0" rIns="0">
            <a:spAutoFit/>
          </a:bodyPr>
          <a:lstStyle/>
          <a:p>
            <a:pPr algn="ctr">
              <a:lnSpc>
                <a:spcPts val="2049"/>
              </a:lnSpc>
            </a:pPr>
            <a:r>
              <a:rPr lang="en-US" sz="2049" spc="102">
                <a:solidFill>
                  <a:srgbClr val="FFFFFF"/>
                </a:solidFill>
                <a:latin typeface="Bebas Neue Cyrillic"/>
                <a:ea typeface="Bebas Neue Cyrillic"/>
                <a:cs typeface="Bebas Neue Cyrillic"/>
                <a:sym typeface="Bebas Neue Cyrillic"/>
              </a:rPr>
              <a:t>GRANTED!</a:t>
            </a:r>
          </a:p>
        </p:txBody>
      </p:sp>
      <p:sp>
        <p:nvSpPr>
          <p:cNvPr name="TextBox 34" id="34"/>
          <p:cNvSpPr txBox="true"/>
          <p:nvPr/>
        </p:nvSpPr>
        <p:spPr>
          <a:xfrm rot="0">
            <a:off x="1333527" y="2982857"/>
            <a:ext cx="338797"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V1</a:t>
            </a:r>
          </a:p>
        </p:txBody>
      </p:sp>
      <p:sp>
        <p:nvSpPr>
          <p:cNvPr name="TextBox 35" id="35"/>
          <p:cNvSpPr txBox="true"/>
          <p:nvPr/>
        </p:nvSpPr>
        <p:spPr>
          <a:xfrm rot="0">
            <a:off x="3456530" y="2982857"/>
            <a:ext cx="392804"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V2</a:t>
            </a:r>
          </a:p>
        </p:txBody>
      </p:sp>
      <p:sp>
        <p:nvSpPr>
          <p:cNvPr name="TextBox 36" id="36"/>
          <p:cNvSpPr txBox="true"/>
          <p:nvPr/>
        </p:nvSpPr>
        <p:spPr>
          <a:xfrm rot="0">
            <a:off x="4363117" y="2982857"/>
            <a:ext cx="392804"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00FF30"/>
                </a:solidFill>
                <a:latin typeface="Gotham Bold"/>
                <a:ea typeface="Gotham Bold"/>
                <a:cs typeface="Gotham Bold"/>
                <a:sym typeface="Gotham Bold"/>
              </a:rPr>
              <a:t>V2</a:t>
            </a:r>
          </a:p>
        </p:txBody>
      </p:sp>
      <p:sp>
        <p:nvSpPr>
          <p:cNvPr name="TextBox 37" id="37"/>
          <p:cNvSpPr txBox="true"/>
          <p:nvPr/>
        </p:nvSpPr>
        <p:spPr>
          <a:xfrm rot="0">
            <a:off x="2494016" y="2982857"/>
            <a:ext cx="338797"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E0707"/>
                </a:solidFill>
                <a:latin typeface="Gotham Bold"/>
                <a:ea typeface="Gotham Bold"/>
                <a:cs typeface="Gotham Bold"/>
                <a:sym typeface="Gotham Bold"/>
              </a:rPr>
              <a:t>V1</a:t>
            </a:r>
          </a:p>
        </p:txBody>
      </p:sp>
      <p:sp>
        <p:nvSpPr>
          <p:cNvPr name="TextBox 38" id="38"/>
          <p:cNvSpPr txBox="true"/>
          <p:nvPr/>
        </p:nvSpPr>
        <p:spPr>
          <a:xfrm rot="0">
            <a:off x="5327934" y="3461983"/>
            <a:ext cx="392804"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V2</a:t>
            </a:r>
          </a:p>
        </p:txBody>
      </p:sp>
      <p:sp>
        <p:nvSpPr>
          <p:cNvPr name="AutoShape 39" id="39"/>
          <p:cNvSpPr/>
          <p:nvPr/>
        </p:nvSpPr>
        <p:spPr>
          <a:xfrm>
            <a:off x="13104040" y="4099433"/>
            <a:ext cx="2538063" cy="18032"/>
          </a:xfrm>
          <a:prstGeom prst="line">
            <a:avLst/>
          </a:prstGeom>
          <a:ln cap="flat" w="28575">
            <a:solidFill>
              <a:srgbClr val="EE9193"/>
            </a:solidFill>
            <a:prstDash val="solid"/>
            <a:headEnd type="none" len="sm" w="sm"/>
            <a:tailEnd type="none" len="sm" w="sm"/>
          </a:ln>
        </p:spPr>
      </p:sp>
      <p:grpSp>
        <p:nvGrpSpPr>
          <p:cNvPr name="Group 40" id="40"/>
          <p:cNvGrpSpPr/>
          <p:nvPr/>
        </p:nvGrpSpPr>
        <p:grpSpPr>
          <a:xfrm rot="0">
            <a:off x="12353982" y="3825787"/>
            <a:ext cx="1089005" cy="544503"/>
            <a:chOff x="0" y="0"/>
            <a:chExt cx="812800" cy="406400"/>
          </a:xfrm>
        </p:grpSpPr>
        <p:sp>
          <p:nvSpPr>
            <p:cNvPr name="Freeform 41" id="41"/>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76A8A2"/>
            </a:solidFill>
          </p:spPr>
        </p:sp>
        <p:sp>
          <p:nvSpPr>
            <p:cNvPr name="TextBox 42" id="42"/>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grpSp>
        <p:nvGrpSpPr>
          <p:cNvPr name="Group 43" id="43"/>
          <p:cNvGrpSpPr/>
          <p:nvPr/>
        </p:nvGrpSpPr>
        <p:grpSpPr>
          <a:xfrm rot="0">
            <a:off x="12344829" y="4496263"/>
            <a:ext cx="1089005" cy="544503"/>
            <a:chOff x="0" y="0"/>
            <a:chExt cx="812800" cy="406400"/>
          </a:xfrm>
        </p:grpSpPr>
        <p:sp>
          <p:nvSpPr>
            <p:cNvPr name="Freeform 44" id="44"/>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76A8A2"/>
            </a:solidFill>
          </p:spPr>
        </p:sp>
        <p:sp>
          <p:nvSpPr>
            <p:cNvPr name="TextBox 45" id="45"/>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TextBox 46" id="46"/>
          <p:cNvSpPr txBox="true"/>
          <p:nvPr/>
        </p:nvSpPr>
        <p:spPr>
          <a:xfrm rot="0">
            <a:off x="12692930" y="4660766"/>
            <a:ext cx="392804"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V2</a:t>
            </a:r>
          </a:p>
        </p:txBody>
      </p:sp>
      <p:sp>
        <p:nvSpPr>
          <p:cNvPr name="AutoShape 47" id="47"/>
          <p:cNvSpPr/>
          <p:nvPr/>
        </p:nvSpPr>
        <p:spPr>
          <a:xfrm>
            <a:off x="13195835" y="5462564"/>
            <a:ext cx="2478764" cy="8295"/>
          </a:xfrm>
          <a:prstGeom prst="line">
            <a:avLst/>
          </a:prstGeom>
          <a:ln cap="flat" w="28575">
            <a:solidFill>
              <a:srgbClr val="EE9193"/>
            </a:solidFill>
            <a:prstDash val="solid"/>
            <a:headEnd type="none" len="sm" w="sm"/>
            <a:tailEnd type="none" len="sm" w="sm"/>
          </a:ln>
        </p:spPr>
      </p:sp>
      <p:grpSp>
        <p:nvGrpSpPr>
          <p:cNvPr name="Group 48" id="48"/>
          <p:cNvGrpSpPr/>
          <p:nvPr/>
        </p:nvGrpSpPr>
        <p:grpSpPr>
          <a:xfrm rot="0">
            <a:off x="12344829" y="5168916"/>
            <a:ext cx="1089005" cy="544503"/>
            <a:chOff x="0" y="0"/>
            <a:chExt cx="812800" cy="406400"/>
          </a:xfrm>
        </p:grpSpPr>
        <p:sp>
          <p:nvSpPr>
            <p:cNvPr name="Freeform 49" id="49"/>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76A8A2"/>
            </a:solidFill>
          </p:spPr>
        </p:sp>
        <p:sp>
          <p:nvSpPr>
            <p:cNvPr name="TextBox 50" id="50"/>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TextBox 51" id="51"/>
          <p:cNvSpPr txBox="true"/>
          <p:nvPr/>
        </p:nvSpPr>
        <p:spPr>
          <a:xfrm rot="0">
            <a:off x="12692930" y="5333419"/>
            <a:ext cx="392804"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V2</a:t>
            </a:r>
          </a:p>
        </p:txBody>
      </p:sp>
      <p:sp>
        <p:nvSpPr>
          <p:cNvPr name="AutoShape 52" id="52"/>
          <p:cNvSpPr/>
          <p:nvPr/>
        </p:nvSpPr>
        <p:spPr>
          <a:xfrm flipH="true" flipV="true">
            <a:off x="15642106" y="4108722"/>
            <a:ext cx="13287407" cy="2027"/>
          </a:xfrm>
          <a:prstGeom prst="line">
            <a:avLst/>
          </a:prstGeom>
          <a:ln cap="flat" w="28575">
            <a:solidFill>
              <a:srgbClr val="00FF30"/>
            </a:solidFill>
            <a:prstDash val="sysDot"/>
            <a:headEnd type="none" len="sm" w="sm"/>
            <a:tailEnd type="none" len="sm" w="sm"/>
          </a:ln>
        </p:spPr>
      </p:sp>
      <p:grpSp>
        <p:nvGrpSpPr>
          <p:cNvPr name="Group 53" id="53"/>
          <p:cNvGrpSpPr/>
          <p:nvPr/>
        </p:nvGrpSpPr>
        <p:grpSpPr>
          <a:xfrm rot="0">
            <a:off x="15383320" y="3773099"/>
            <a:ext cx="711914" cy="711914"/>
            <a:chOff x="0" y="0"/>
            <a:chExt cx="812800" cy="812800"/>
          </a:xfrm>
        </p:grpSpPr>
        <p:sp>
          <p:nvSpPr>
            <p:cNvPr name="Freeform 54" id="54"/>
            <p:cNvSpPr/>
            <p:nvPr/>
          </p:nvSpPr>
          <p:spPr>
            <a:xfrm flipH="false" flipV="false" rot="0">
              <a:off x="0" y="0"/>
              <a:ext cx="812800" cy="812800"/>
            </a:xfrm>
            <a:custGeom>
              <a:avLst/>
              <a:gdLst/>
              <a:ahLst/>
              <a:cxnLst/>
              <a:rect r="r" b="b" t="t" l="l"/>
              <a:pathLst>
                <a:path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76A8A2"/>
            </a:solidFill>
          </p:spPr>
        </p:sp>
        <p:sp>
          <p:nvSpPr>
            <p:cNvPr name="TextBox 55" id="55"/>
            <p:cNvSpPr txBox="true"/>
            <p:nvPr/>
          </p:nvSpPr>
          <p:spPr>
            <a:xfrm>
              <a:off x="139700" y="177800"/>
              <a:ext cx="533400" cy="495300"/>
            </a:xfrm>
            <a:prstGeom prst="rect">
              <a:avLst/>
            </a:prstGeom>
          </p:spPr>
          <p:txBody>
            <a:bodyPr anchor="ctr" rtlCol="false" tIns="50800" lIns="50800" bIns="50800" rIns="50800"/>
            <a:lstStyle/>
            <a:p>
              <a:pPr algn="ctr">
                <a:lnSpc>
                  <a:spcPts val="2200"/>
                </a:lnSpc>
              </a:pPr>
            </a:p>
          </p:txBody>
        </p:sp>
      </p:grpSp>
      <p:sp>
        <p:nvSpPr>
          <p:cNvPr name="TextBox 56" id="56"/>
          <p:cNvSpPr txBox="true"/>
          <p:nvPr/>
        </p:nvSpPr>
        <p:spPr>
          <a:xfrm rot="0">
            <a:off x="15533722" y="4007578"/>
            <a:ext cx="392804"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00FF30"/>
                </a:solidFill>
                <a:latin typeface="Gotham Bold"/>
                <a:ea typeface="Gotham Bold"/>
                <a:cs typeface="Gotham Bold"/>
                <a:sym typeface="Gotham Bold"/>
              </a:rPr>
              <a:t>V2</a:t>
            </a:r>
          </a:p>
        </p:txBody>
      </p:sp>
      <p:sp>
        <p:nvSpPr>
          <p:cNvPr name="AutoShape 57" id="57"/>
          <p:cNvSpPr/>
          <p:nvPr/>
        </p:nvSpPr>
        <p:spPr>
          <a:xfrm flipH="true" flipV="true">
            <a:off x="16991426" y="4768659"/>
            <a:ext cx="11705644" cy="11297"/>
          </a:xfrm>
          <a:prstGeom prst="line">
            <a:avLst/>
          </a:prstGeom>
          <a:ln cap="flat" w="28575">
            <a:solidFill>
              <a:srgbClr val="00FF30"/>
            </a:solidFill>
            <a:prstDash val="sysDot"/>
            <a:headEnd type="none" len="sm" w="sm"/>
            <a:tailEnd type="none" len="sm" w="sm"/>
          </a:ln>
        </p:spPr>
      </p:sp>
      <p:grpSp>
        <p:nvGrpSpPr>
          <p:cNvPr name="Group 58" id="58"/>
          <p:cNvGrpSpPr/>
          <p:nvPr/>
        </p:nvGrpSpPr>
        <p:grpSpPr>
          <a:xfrm rot="0">
            <a:off x="16448220" y="4412512"/>
            <a:ext cx="711914" cy="711914"/>
            <a:chOff x="0" y="0"/>
            <a:chExt cx="812800" cy="812800"/>
          </a:xfrm>
        </p:grpSpPr>
        <p:sp>
          <p:nvSpPr>
            <p:cNvPr name="Freeform 59" id="59"/>
            <p:cNvSpPr/>
            <p:nvPr/>
          </p:nvSpPr>
          <p:spPr>
            <a:xfrm flipH="false" flipV="false" rot="0">
              <a:off x="0" y="0"/>
              <a:ext cx="812800" cy="812800"/>
            </a:xfrm>
            <a:custGeom>
              <a:avLst/>
              <a:gdLst/>
              <a:ahLst/>
              <a:cxnLst/>
              <a:rect r="r" b="b" t="t" l="l"/>
              <a:pathLst>
                <a:path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76A8A2"/>
            </a:solidFill>
          </p:spPr>
        </p:sp>
        <p:sp>
          <p:nvSpPr>
            <p:cNvPr name="TextBox 60" id="60"/>
            <p:cNvSpPr txBox="true"/>
            <p:nvPr/>
          </p:nvSpPr>
          <p:spPr>
            <a:xfrm>
              <a:off x="139700" y="177800"/>
              <a:ext cx="533400" cy="495300"/>
            </a:xfrm>
            <a:prstGeom prst="rect">
              <a:avLst/>
            </a:prstGeom>
          </p:spPr>
          <p:txBody>
            <a:bodyPr anchor="ctr" rtlCol="false" tIns="50800" lIns="50800" bIns="50800" rIns="50800"/>
            <a:lstStyle/>
            <a:p>
              <a:pPr algn="ctr">
                <a:lnSpc>
                  <a:spcPts val="2200"/>
                </a:lnSpc>
              </a:pPr>
            </a:p>
          </p:txBody>
        </p:sp>
      </p:grpSp>
      <p:sp>
        <p:nvSpPr>
          <p:cNvPr name="TextBox 61" id="61"/>
          <p:cNvSpPr txBox="true"/>
          <p:nvPr/>
        </p:nvSpPr>
        <p:spPr>
          <a:xfrm rot="0">
            <a:off x="16598622" y="4646991"/>
            <a:ext cx="392804"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00FF30"/>
                </a:solidFill>
                <a:latin typeface="Gotham Bold"/>
                <a:ea typeface="Gotham Bold"/>
                <a:cs typeface="Gotham Bold"/>
                <a:sym typeface="Gotham Bold"/>
              </a:rPr>
              <a:t>V2</a:t>
            </a:r>
          </a:p>
        </p:txBody>
      </p:sp>
      <p:sp>
        <p:nvSpPr>
          <p:cNvPr name="AutoShape 62" id="62"/>
          <p:cNvSpPr/>
          <p:nvPr/>
        </p:nvSpPr>
        <p:spPr>
          <a:xfrm flipH="true" flipV="true">
            <a:off x="16172179" y="5476852"/>
            <a:ext cx="13287407" cy="2027"/>
          </a:xfrm>
          <a:prstGeom prst="line">
            <a:avLst/>
          </a:prstGeom>
          <a:ln cap="flat" w="28575">
            <a:solidFill>
              <a:srgbClr val="00FF30"/>
            </a:solidFill>
            <a:prstDash val="sysDot"/>
            <a:headEnd type="none" len="sm" w="sm"/>
            <a:tailEnd type="none" len="sm" w="sm"/>
          </a:ln>
        </p:spPr>
      </p:sp>
      <p:grpSp>
        <p:nvGrpSpPr>
          <p:cNvPr name="Group 63" id="63"/>
          <p:cNvGrpSpPr/>
          <p:nvPr/>
        </p:nvGrpSpPr>
        <p:grpSpPr>
          <a:xfrm rot="0">
            <a:off x="15524197" y="5114902"/>
            <a:ext cx="711914" cy="711914"/>
            <a:chOff x="0" y="0"/>
            <a:chExt cx="812800" cy="812800"/>
          </a:xfrm>
        </p:grpSpPr>
        <p:sp>
          <p:nvSpPr>
            <p:cNvPr name="Freeform 64" id="64"/>
            <p:cNvSpPr/>
            <p:nvPr/>
          </p:nvSpPr>
          <p:spPr>
            <a:xfrm flipH="false" flipV="false" rot="0">
              <a:off x="0" y="0"/>
              <a:ext cx="812800" cy="812800"/>
            </a:xfrm>
            <a:custGeom>
              <a:avLst/>
              <a:gdLst/>
              <a:ahLst/>
              <a:cxnLst/>
              <a:rect r="r" b="b" t="t" l="l"/>
              <a:pathLst>
                <a:path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76A8A2"/>
            </a:solidFill>
          </p:spPr>
        </p:sp>
        <p:sp>
          <p:nvSpPr>
            <p:cNvPr name="TextBox 65" id="65"/>
            <p:cNvSpPr txBox="true"/>
            <p:nvPr/>
          </p:nvSpPr>
          <p:spPr>
            <a:xfrm>
              <a:off x="139700" y="177800"/>
              <a:ext cx="533400" cy="495300"/>
            </a:xfrm>
            <a:prstGeom prst="rect">
              <a:avLst/>
            </a:prstGeom>
          </p:spPr>
          <p:txBody>
            <a:bodyPr anchor="ctr" rtlCol="false" tIns="50800" lIns="50800" bIns="50800" rIns="50800"/>
            <a:lstStyle/>
            <a:p>
              <a:pPr algn="ctr">
                <a:lnSpc>
                  <a:spcPts val="2200"/>
                </a:lnSpc>
              </a:pPr>
            </a:p>
          </p:txBody>
        </p:sp>
      </p:grpSp>
      <p:sp>
        <p:nvSpPr>
          <p:cNvPr name="TextBox 66" id="66"/>
          <p:cNvSpPr txBox="true"/>
          <p:nvPr/>
        </p:nvSpPr>
        <p:spPr>
          <a:xfrm rot="0">
            <a:off x="15674598" y="5349380"/>
            <a:ext cx="392804"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00FF30"/>
                </a:solidFill>
                <a:latin typeface="Gotham Bold"/>
                <a:ea typeface="Gotham Bold"/>
                <a:cs typeface="Gotham Bold"/>
                <a:sym typeface="Gotham Bold"/>
              </a:rPr>
              <a:t>V2</a:t>
            </a:r>
          </a:p>
        </p:txBody>
      </p:sp>
      <p:sp>
        <p:nvSpPr>
          <p:cNvPr name="TextBox 67" id="67"/>
          <p:cNvSpPr txBox="true"/>
          <p:nvPr/>
        </p:nvSpPr>
        <p:spPr>
          <a:xfrm rot="0">
            <a:off x="12711237" y="3976559"/>
            <a:ext cx="392804"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V2</a:t>
            </a:r>
          </a:p>
        </p:txBody>
      </p:sp>
      <p:sp>
        <p:nvSpPr>
          <p:cNvPr name="TextBox 68" id="68"/>
          <p:cNvSpPr txBox="true"/>
          <p:nvPr/>
        </p:nvSpPr>
        <p:spPr>
          <a:xfrm rot="0">
            <a:off x="11657142" y="5343097"/>
            <a:ext cx="705994" cy="339888"/>
          </a:xfrm>
          <a:prstGeom prst="rect">
            <a:avLst/>
          </a:prstGeom>
        </p:spPr>
        <p:txBody>
          <a:bodyPr anchor="t" rtlCol="false" tIns="0" lIns="0" bIns="0" rIns="0">
            <a:spAutoFit/>
          </a:bodyPr>
          <a:lstStyle/>
          <a:p>
            <a:pPr algn="ctr">
              <a:lnSpc>
                <a:spcPts val="2506"/>
              </a:lnSpc>
            </a:pPr>
            <a:r>
              <a:rPr lang="en-US" sz="2506" spc="125">
                <a:solidFill>
                  <a:srgbClr val="FFFFFF"/>
                </a:solidFill>
                <a:latin typeface="Bebas Neue Cyrillic"/>
                <a:ea typeface="Bebas Neue Cyrillic"/>
                <a:cs typeface="Bebas Neue Cyrillic"/>
                <a:sym typeface="Bebas Neue Cyrillic"/>
              </a:rPr>
              <a:t>US</a:t>
            </a:r>
          </a:p>
        </p:txBody>
      </p:sp>
      <p:sp>
        <p:nvSpPr>
          <p:cNvPr name="TextBox 69" id="69"/>
          <p:cNvSpPr txBox="true"/>
          <p:nvPr/>
        </p:nvSpPr>
        <p:spPr>
          <a:xfrm rot="0">
            <a:off x="11629310" y="4660766"/>
            <a:ext cx="705994" cy="339888"/>
          </a:xfrm>
          <a:prstGeom prst="rect">
            <a:avLst/>
          </a:prstGeom>
        </p:spPr>
        <p:txBody>
          <a:bodyPr anchor="t" rtlCol="false" tIns="0" lIns="0" bIns="0" rIns="0">
            <a:spAutoFit/>
          </a:bodyPr>
          <a:lstStyle/>
          <a:p>
            <a:pPr algn="ctr">
              <a:lnSpc>
                <a:spcPts val="2506"/>
              </a:lnSpc>
            </a:pPr>
            <a:r>
              <a:rPr lang="en-US" sz="2506" spc="125">
                <a:solidFill>
                  <a:srgbClr val="FFFFFF"/>
                </a:solidFill>
                <a:latin typeface="Bebas Neue Cyrillic"/>
                <a:ea typeface="Bebas Neue Cyrillic"/>
                <a:cs typeface="Bebas Neue Cyrillic"/>
                <a:sym typeface="Bebas Neue Cyrillic"/>
              </a:rPr>
              <a:t>EU</a:t>
            </a:r>
          </a:p>
        </p:txBody>
      </p:sp>
      <p:sp>
        <p:nvSpPr>
          <p:cNvPr name="TextBox 70" id="70"/>
          <p:cNvSpPr txBox="true"/>
          <p:nvPr/>
        </p:nvSpPr>
        <p:spPr>
          <a:xfrm rot="0">
            <a:off x="11629310" y="3978163"/>
            <a:ext cx="705994" cy="339888"/>
          </a:xfrm>
          <a:prstGeom prst="rect">
            <a:avLst/>
          </a:prstGeom>
        </p:spPr>
        <p:txBody>
          <a:bodyPr anchor="t" rtlCol="false" tIns="0" lIns="0" bIns="0" rIns="0">
            <a:spAutoFit/>
          </a:bodyPr>
          <a:lstStyle/>
          <a:p>
            <a:pPr algn="ctr">
              <a:lnSpc>
                <a:spcPts val="2506"/>
              </a:lnSpc>
            </a:pPr>
            <a:r>
              <a:rPr lang="en-US" sz="2506" spc="125">
                <a:solidFill>
                  <a:srgbClr val="FFFFFF"/>
                </a:solidFill>
                <a:latin typeface="Bebas Neue Cyrillic"/>
                <a:ea typeface="Bebas Neue Cyrillic"/>
                <a:cs typeface="Bebas Neue Cyrillic"/>
                <a:sym typeface="Bebas Neue Cyrillic"/>
              </a:rPr>
              <a:t>BR</a:t>
            </a:r>
          </a:p>
        </p:txBody>
      </p:sp>
      <p:sp>
        <p:nvSpPr>
          <p:cNvPr name="TextBox 71" id="71"/>
          <p:cNvSpPr txBox="true"/>
          <p:nvPr/>
        </p:nvSpPr>
        <p:spPr>
          <a:xfrm rot="0">
            <a:off x="14814384" y="5893491"/>
            <a:ext cx="2224283" cy="270250"/>
          </a:xfrm>
          <a:prstGeom prst="rect">
            <a:avLst/>
          </a:prstGeom>
        </p:spPr>
        <p:txBody>
          <a:bodyPr anchor="t" rtlCol="false" tIns="0" lIns="0" bIns="0" rIns="0">
            <a:spAutoFit/>
          </a:bodyPr>
          <a:lstStyle/>
          <a:p>
            <a:pPr algn="ctr">
              <a:lnSpc>
                <a:spcPts val="2049"/>
              </a:lnSpc>
            </a:pPr>
            <a:r>
              <a:rPr lang="en-US" sz="2049" spc="102">
                <a:solidFill>
                  <a:srgbClr val="FFFFFF"/>
                </a:solidFill>
                <a:latin typeface="Bebas Neue Cyrillic"/>
                <a:ea typeface="Bebas Neue Cyrillic"/>
                <a:cs typeface="Bebas Neue Cyrillic"/>
                <a:sym typeface="Bebas Neue Cyrillic"/>
              </a:rPr>
              <a:t>GRANTED!</a:t>
            </a:r>
          </a:p>
        </p:txBody>
      </p:sp>
      <p:sp>
        <p:nvSpPr>
          <p:cNvPr name="TextBox 72" id="72"/>
          <p:cNvSpPr txBox="true"/>
          <p:nvPr/>
        </p:nvSpPr>
        <p:spPr>
          <a:xfrm rot="0">
            <a:off x="15682511" y="5153002"/>
            <a:ext cx="2224283" cy="270250"/>
          </a:xfrm>
          <a:prstGeom prst="rect">
            <a:avLst/>
          </a:prstGeom>
        </p:spPr>
        <p:txBody>
          <a:bodyPr anchor="t" rtlCol="false" tIns="0" lIns="0" bIns="0" rIns="0">
            <a:spAutoFit/>
          </a:bodyPr>
          <a:lstStyle/>
          <a:p>
            <a:pPr algn="ctr">
              <a:lnSpc>
                <a:spcPts val="2049"/>
              </a:lnSpc>
            </a:pPr>
            <a:r>
              <a:rPr lang="en-US" sz="2049" spc="102">
                <a:solidFill>
                  <a:srgbClr val="FFFFFF"/>
                </a:solidFill>
                <a:latin typeface="Bebas Neue Cyrillic"/>
                <a:ea typeface="Bebas Neue Cyrillic"/>
                <a:cs typeface="Bebas Neue Cyrillic"/>
                <a:sym typeface="Bebas Neue Cyrillic"/>
              </a:rPr>
              <a:t>GRANTED!</a:t>
            </a:r>
          </a:p>
        </p:txBody>
      </p:sp>
      <p:sp>
        <p:nvSpPr>
          <p:cNvPr name="TextBox 73" id="73"/>
          <p:cNvSpPr txBox="true"/>
          <p:nvPr/>
        </p:nvSpPr>
        <p:spPr>
          <a:xfrm rot="0">
            <a:off x="14627135" y="4523114"/>
            <a:ext cx="2224283" cy="270250"/>
          </a:xfrm>
          <a:prstGeom prst="rect">
            <a:avLst/>
          </a:prstGeom>
        </p:spPr>
        <p:txBody>
          <a:bodyPr anchor="t" rtlCol="false" tIns="0" lIns="0" bIns="0" rIns="0">
            <a:spAutoFit/>
          </a:bodyPr>
          <a:lstStyle/>
          <a:p>
            <a:pPr algn="ctr">
              <a:lnSpc>
                <a:spcPts val="2049"/>
              </a:lnSpc>
            </a:pPr>
            <a:r>
              <a:rPr lang="en-US" sz="2049" spc="102">
                <a:solidFill>
                  <a:srgbClr val="FFFFFF"/>
                </a:solidFill>
                <a:latin typeface="Bebas Neue Cyrillic"/>
                <a:ea typeface="Bebas Neue Cyrillic"/>
                <a:cs typeface="Bebas Neue Cyrillic"/>
                <a:sym typeface="Bebas Neue Cyrillic"/>
              </a:rPr>
              <a:t>GRANTED!</a:t>
            </a:r>
          </a:p>
        </p:txBody>
      </p:sp>
      <p:sp>
        <p:nvSpPr>
          <p:cNvPr name="TextBox 74" id="74"/>
          <p:cNvSpPr txBox="true"/>
          <p:nvPr/>
        </p:nvSpPr>
        <p:spPr>
          <a:xfrm rot="0">
            <a:off x="2494016" y="6192316"/>
            <a:ext cx="14381832" cy="3894281"/>
          </a:xfrm>
          <a:prstGeom prst="rect">
            <a:avLst/>
          </a:prstGeom>
        </p:spPr>
        <p:txBody>
          <a:bodyPr anchor="t" rtlCol="false" tIns="0" lIns="0" bIns="0" rIns="0">
            <a:spAutoFit/>
          </a:bodyPr>
          <a:lstStyle/>
          <a:p>
            <a:pPr algn="just" marL="730956" indent="-365478" lvl="1">
              <a:lnSpc>
                <a:spcPts val="4435"/>
              </a:lnSpc>
              <a:buFont typeface="Arial"/>
              <a:buChar char="•"/>
            </a:pPr>
            <a:r>
              <a:rPr lang="en-US" sz="3385" spc="230">
                <a:solidFill>
                  <a:srgbClr val="FFFFFF"/>
                </a:solidFill>
                <a:latin typeface="Bebas Neue Cyrillic"/>
                <a:ea typeface="Bebas Neue Cyrillic"/>
                <a:cs typeface="Bebas Neue Cyrillic"/>
                <a:sym typeface="Bebas Neue Cyrillic"/>
              </a:rPr>
              <a:t>SUPER FAST: 4 MONTHS TO FIRST REPORT, ACCEPTANCE IN UNDER A YEAR</a:t>
            </a:r>
          </a:p>
          <a:p>
            <a:pPr algn="just" marL="730956" indent="-365478" lvl="1">
              <a:lnSpc>
                <a:spcPts val="4435"/>
              </a:lnSpc>
              <a:buFont typeface="Arial"/>
              <a:buChar char="•"/>
            </a:pPr>
            <a:r>
              <a:rPr lang="en-US" sz="3385" spc="230">
                <a:solidFill>
                  <a:srgbClr val="FFFFFF"/>
                </a:solidFill>
                <a:latin typeface="Bebas Neue Cyrillic"/>
                <a:ea typeface="Bebas Neue Cyrillic"/>
                <a:cs typeface="Bebas Neue Cyrillic"/>
                <a:sym typeface="Bebas Neue Cyrillic"/>
              </a:rPr>
              <a:t>Global access: Applicants from any country can file and accelerate</a:t>
            </a:r>
          </a:p>
          <a:p>
            <a:pPr algn="just" marL="730956" indent="-365478" lvl="1">
              <a:lnSpc>
                <a:spcPts val="4435"/>
              </a:lnSpc>
              <a:buFont typeface="Arial"/>
              <a:buChar char="•"/>
            </a:pPr>
            <a:r>
              <a:rPr lang="en-US" sz="3385" spc="230">
                <a:solidFill>
                  <a:srgbClr val="FFFFFF"/>
                </a:solidFill>
                <a:latin typeface="Bebas Neue Cyrillic"/>
                <a:ea typeface="Bebas Neue Cyrillic"/>
                <a:cs typeface="Bebas Neue Cyrillic"/>
                <a:sym typeface="Bebas Neue Cyrillic"/>
              </a:rPr>
              <a:t>No translation needed: ILPTO accepts patent applications in English</a:t>
            </a:r>
          </a:p>
          <a:p>
            <a:pPr algn="just" marL="730956" indent="-365478" lvl="1">
              <a:lnSpc>
                <a:spcPts val="4435"/>
              </a:lnSpc>
              <a:buFont typeface="Arial"/>
              <a:buChar char="•"/>
            </a:pPr>
            <a:r>
              <a:rPr lang="en-US" sz="3385" spc="230">
                <a:solidFill>
                  <a:srgbClr val="FFFFFF"/>
                </a:solidFill>
                <a:latin typeface="Bebas Neue Cyrillic"/>
                <a:ea typeface="Bebas Neue Cyrillic"/>
                <a:cs typeface="Bebas Neue Cyrillic"/>
                <a:sym typeface="Bebas Neue Cyrillic"/>
              </a:rPr>
              <a:t>Flexible amendments: New matter allowed!</a:t>
            </a:r>
          </a:p>
          <a:p>
            <a:pPr algn="just" marL="730956" indent="-365478" lvl="1">
              <a:lnSpc>
                <a:spcPts val="4435"/>
              </a:lnSpc>
              <a:buFont typeface="Arial"/>
              <a:buChar char="•"/>
            </a:pPr>
            <a:r>
              <a:rPr lang="en-US" sz="3385" spc="230">
                <a:solidFill>
                  <a:srgbClr val="FFFFFF"/>
                </a:solidFill>
                <a:latin typeface="Bebas Neue Cyrillic"/>
                <a:ea typeface="Bebas Neue Cyrillic"/>
                <a:cs typeface="Bebas Neue Cyrillic"/>
                <a:sym typeface="Bebas Neue Cyrillic"/>
              </a:rPr>
              <a:t>Optimize filings: Minimize refusals in national applications</a:t>
            </a:r>
          </a:p>
          <a:p>
            <a:pPr algn="just" marL="730956" indent="-365478" lvl="1">
              <a:lnSpc>
                <a:spcPts val="4435"/>
              </a:lnSpc>
              <a:buFont typeface="Arial"/>
              <a:buChar char="•"/>
            </a:pPr>
            <a:r>
              <a:rPr lang="en-US" sz="3385" spc="230">
                <a:solidFill>
                  <a:srgbClr val="FFFFFF"/>
                </a:solidFill>
                <a:latin typeface="Bebas Neue Cyrillic"/>
                <a:ea typeface="Bebas Neue Cyrillic"/>
                <a:cs typeface="Bebas Neue Cyrillic"/>
                <a:sym typeface="Bebas Neue Cyrillic"/>
              </a:rPr>
              <a:t>PCT advantage: ILPTO serves as the PCT examining authority</a:t>
            </a:r>
          </a:p>
          <a:p>
            <a:pPr algn="just" marL="730956" indent="-365478" lvl="1">
              <a:lnSpc>
                <a:spcPts val="4435"/>
              </a:lnSpc>
              <a:buFont typeface="Arial"/>
              <a:buChar char="•"/>
            </a:pPr>
            <a:r>
              <a:rPr lang="en-US" sz="3385" spc="230">
                <a:solidFill>
                  <a:srgbClr val="FFFFFF"/>
                </a:solidFill>
                <a:latin typeface="Bebas Neue Cyrillic"/>
                <a:ea typeface="Bebas Neue Cyrillic"/>
                <a:cs typeface="Bebas Neue Cyrillic"/>
                <a:sym typeface="Bebas Neue Cyrillic"/>
              </a:rPr>
              <a:t>Accelerate globally: Use ILPTO’s favorable report for national applications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sp>
        <p:nvSpPr>
          <p:cNvPr name="Freeform 3" id="3"/>
          <p:cNvSpPr/>
          <p:nvPr/>
        </p:nvSpPr>
        <p:spPr>
          <a:xfrm flipH="false" flipV="false" rot="0">
            <a:off x="-51965" y="9258300"/>
            <a:ext cx="1789284" cy="896878"/>
          </a:xfrm>
          <a:custGeom>
            <a:avLst/>
            <a:gdLst/>
            <a:ahLst/>
            <a:cxnLst/>
            <a:rect r="r" b="b" t="t" l="l"/>
            <a:pathLst>
              <a:path h="896878" w="1789284">
                <a:moveTo>
                  <a:pt x="0" y="0"/>
                </a:moveTo>
                <a:lnTo>
                  <a:pt x="1789284" y="0"/>
                </a:lnTo>
                <a:lnTo>
                  <a:pt x="1789284" y="896878"/>
                </a:lnTo>
                <a:lnTo>
                  <a:pt x="0" y="896878"/>
                </a:lnTo>
                <a:lnTo>
                  <a:pt x="0" y="0"/>
                </a:lnTo>
                <a:close/>
              </a:path>
            </a:pathLst>
          </a:custGeom>
          <a:blipFill>
            <a:blip r:embed="rId3"/>
            <a:stretch>
              <a:fillRect l="0" t="0" r="0" b="0"/>
            </a:stretch>
          </a:blipFill>
          <a:ln cap="sq">
            <a:noFill/>
            <a:prstDash val="solid"/>
            <a:miter/>
          </a:ln>
        </p:spPr>
      </p:sp>
      <p:sp>
        <p:nvSpPr>
          <p:cNvPr name="AutoShape 4" id="4"/>
          <p:cNvSpPr/>
          <p:nvPr/>
        </p:nvSpPr>
        <p:spPr>
          <a:xfrm flipH="true">
            <a:off x="12988645" y="2578089"/>
            <a:ext cx="26262" cy="2668718"/>
          </a:xfrm>
          <a:prstGeom prst="line">
            <a:avLst/>
          </a:prstGeom>
          <a:ln cap="flat" w="38100">
            <a:solidFill>
              <a:srgbClr val="FDF8F8"/>
            </a:solidFill>
            <a:prstDash val="sysDot"/>
            <a:headEnd type="none" len="sm" w="sm"/>
            <a:tailEnd type="none" len="sm" w="sm"/>
          </a:ln>
        </p:spPr>
      </p:sp>
      <p:sp>
        <p:nvSpPr>
          <p:cNvPr name="AutoShape 5" id="5"/>
          <p:cNvSpPr/>
          <p:nvPr/>
        </p:nvSpPr>
        <p:spPr>
          <a:xfrm>
            <a:off x="5559298" y="4078887"/>
            <a:ext cx="27003" cy="904189"/>
          </a:xfrm>
          <a:prstGeom prst="line">
            <a:avLst/>
          </a:prstGeom>
          <a:ln cap="flat" w="38100">
            <a:solidFill>
              <a:srgbClr val="FDF8F8"/>
            </a:solidFill>
            <a:prstDash val="sysDot"/>
            <a:headEnd type="none" len="sm" w="sm"/>
            <a:tailEnd type="none" len="sm" w="sm"/>
          </a:ln>
        </p:spPr>
      </p:sp>
      <p:sp>
        <p:nvSpPr>
          <p:cNvPr name="AutoShape 6" id="6"/>
          <p:cNvSpPr/>
          <p:nvPr/>
        </p:nvSpPr>
        <p:spPr>
          <a:xfrm flipV="true">
            <a:off x="-1220132" y="4496418"/>
            <a:ext cx="19560153" cy="14288"/>
          </a:xfrm>
          <a:prstGeom prst="line">
            <a:avLst/>
          </a:prstGeom>
          <a:ln cap="flat" w="28575">
            <a:solidFill>
              <a:srgbClr val="EE9193"/>
            </a:solidFill>
            <a:prstDash val="solid"/>
            <a:headEnd type="none" len="sm" w="sm"/>
            <a:tailEnd type="none" len="sm" w="sm"/>
          </a:ln>
        </p:spPr>
      </p:sp>
      <p:sp>
        <p:nvSpPr>
          <p:cNvPr name="AutoShape 7" id="7"/>
          <p:cNvSpPr/>
          <p:nvPr/>
        </p:nvSpPr>
        <p:spPr>
          <a:xfrm>
            <a:off x="1611394" y="3436198"/>
            <a:ext cx="0" cy="1713576"/>
          </a:xfrm>
          <a:prstGeom prst="line">
            <a:avLst/>
          </a:prstGeom>
          <a:ln cap="flat" w="38100">
            <a:solidFill>
              <a:srgbClr val="FDF8F8"/>
            </a:solidFill>
            <a:prstDash val="sysDot"/>
            <a:headEnd type="none" len="sm" w="sm"/>
            <a:tailEnd type="none" len="sm" w="sm"/>
          </a:ln>
        </p:spPr>
      </p:sp>
      <p:grpSp>
        <p:nvGrpSpPr>
          <p:cNvPr name="Group 8" id="8"/>
          <p:cNvGrpSpPr/>
          <p:nvPr/>
        </p:nvGrpSpPr>
        <p:grpSpPr>
          <a:xfrm rot="0">
            <a:off x="1039431" y="4224166"/>
            <a:ext cx="1089005" cy="544503"/>
            <a:chOff x="0" y="0"/>
            <a:chExt cx="812800" cy="406400"/>
          </a:xfrm>
        </p:grpSpPr>
        <p:sp>
          <p:nvSpPr>
            <p:cNvPr name="Freeform 9" id="9"/>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EE9193"/>
            </a:solidFill>
          </p:spPr>
        </p:sp>
        <p:sp>
          <p:nvSpPr>
            <p:cNvPr name="TextBox 10" id="10"/>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grpSp>
        <p:nvGrpSpPr>
          <p:cNvPr name="Group 11" id="11"/>
          <p:cNvGrpSpPr/>
          <p:nvPr/>
        </p:nvGrpSpPr>
        <p:grpSpPr>
          <a:xfrm rot="0">
            <a:off x="5079147" y="3806067"/>
            <a:ext cx="1089005" cy="544503"/>
            <a:chOff x="0" y="0"/>
            <a:chExt cx="812800" cy="406400"/>
          </a:xfrm>
        </p:grpSpPr>
        <p:sp>
          <p:nvSpPr>
            <p:cNvPr name="Freeform 12" id="12"/>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FFBD59"/>
            </a:solidFill>
          </p:spPr>
        </p:sp>
        <p:sp>
          <p:nvSpPr>
            <p:cNvPr name="TextBox 13" id="13"/>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AutoShape 14" id="14"/>
          <p:cNvSpPr/>
          <p:nvPr/>
        </p:nvSpPr>
        <p:spPr>
          <a:xfrm>
            <a:off x="12832721" y="8179608"/>
            <a:ext cx="4043310" cy="0"/>
          </a:xfrm>
          <a:prstGeom prst="line">
            <a:avLst/>
          </a:prstGeom>
          <a:ln cap="flat" w="28575">
            <a:solidFill>
              <a:srgbClr val="EE9193"/>
            </a:solidFill>
            <a:prstDash val="solid"/>
            <a:headEnd type="none" len="sm" w="sm"/>
            <a:tailEnd type="none" len="sm" w="sm"/>
          </a:ln>
        </p:spPr>
      </p:sp>
      <p:sp>
        <p:nvSpPr>
          <p:cNvPr name="AutoShape 15" id="15"/>
          <p:cNvSpPr/>
          <p:nvPr/>
        </p:nvSpPr>
        <p:spPr>
          <a:xfrm>
            <a:off x="6006534" y="6969784"/>
            <a:ext cx="6972958" cy="0"/>
          </a:xfrm>
          <a:prstGeom prst="line">
            <a:avLst/>
          </a:prstGeom>
          <a:ln cap="flat" w="28575">
            <a:solidFill>
              <a:srgbClr val="FFBD59"/>
            </a:solidFill>
            <a:prstDash val="sysDot"/>
            <a:headEnd type="none" len="sm" w="sm"/>
            <a:tailEnd type="none" len="sm" w="sm"/>
          </a:ln>
        </p:spPr>
      </p:sp>
      <p:sp>
        <p:nvSpPr>
          <p:cNvPr name="AutoShape 16" id="16"/>
          <p:cNvSpPr/>
          <p:nvPr/>
        </p:nvSpPr>
        <p:spPr>
          <a:xfrm flipH="true" flipV="true">
            <a:off x="4771716" y="6509883"/>
            <a:ext cx="13983496" cy="1013"/>
          </a:xfrm>
          <a:prstGeom prst="line">
            <a:avLst/>
          </a:prstGeom>
          <a:ln cap="flat" w="28575">
            <a:solidFill>
              <a:srgbClr val="00FF30"/>
            </a:solidFill>
            <a:prstDash val="sysDot"/>
            <a:headEnd type="none" len="sm" w="sm"/>
            <a:tailEnd type="none" len="sm" w="sm"/>
          </a:ln>
        </p:spPr>
      </p:sp>
      <p:sp>
        <p:nvSpPr>
          <p:cNvPr name="AutoShape 17" id="17"/>
          <p:cNvSpPr/>
          <p:nvPr/>
        </p:nvSpPr>
        <p:spPr>
          <a:xfrm flipH="true">
            <a:off x="12971452" y="6242863"/>
            <a:ext cx="17193" cy="2463594"/>
          </a:xfrm>
          <a:prstGeom prst="line">
            <a:avLst/>
          </a:prstGeom>
          <a:ln cap="flat" w="38100">
            <a:solidFill>
              <a:srgbClr val="FDF8F8"/>
            </a:solidFill>
            <a:prstDash val="sysDot"/>
            <a:headEnd type="none" len="sm" w="sm"/>
            <a:tailEnd type="none" len="sm" w="sm"/>
          </a:ln>
        </p:spPr>
      </p:sp>
      <p:sp>
        <p:nvSpPr>
          <p:cNvPr name="AutoShape 18" id="18"/>
          <p:cNvSpPr/>
          <p:nvPr/>
        </p:nvSpPr>
        <p:spPr>
          <a:xfrm flipH="true">
            <a:off x="1611394" y="6114974"/>
            <a:ext cx="0" cy="2132884"/>
          </a:xfrm>
          <a:prstGeom prst="line">
            <a:avLst/>
          </a:prstGeom>
          <a:ln cap="flat" w="38100">
            <a:solidFill>
              <a:srgbClr val="FDF8F8"/>
            </a:solidFill>
            <a:prstDash val="sysDot"/>
            <a:headEnd type="none" len="sm" w="sm"/>
            <a:tailEnd type="none" len="sm" w="sm"/>
          </a:ln>
        </p:spPr>
      </p:sp>
      <p:sp>
        <p:nvSpPr>
          <p:cNvPr name="AutoShape 19" id="19"/>
          <p:cNvSpPr/>
          <p:nvPr/>
        </p:nvSpPr>
        <p:spPr>
          <a:xfrm>
            <a:off x="-1220132" y="6515473"/>
            <a:ext cx="5664255" cy="0"/>
          </a:xfrm>
          <a:prstGeom prst="line">
            <a:avLst/>
          </a:prstGeom>
          <a:ln cap="flat" w="28575">
            <a:solidFill>
              <a:srgbClr val="EE9193"/>
            </a:solidFill>
            <a:prstDash val="solid"/>
            <a:headEnd type="none" len="sm" w="sm"/>
            <a:tailEnd type="none" len="sm" w="sm"/>
          </a:ln>
        </p:spPr>
      </p:sp>
      <p:grpSp>
        <p:nvGrpSpPr>
          <p:cNvPr name="Group 20" id="20"/>
          <p:cNvGrpSpPr/>
          <p:nvPr/>
        </p:nvGrpSpPr>
        <p:grpSpPr>
          <a:xfrm rot="0">
            <a:off x="1039431" y="6229492"/>
            <a:ext cx="1089005" cy="544503"/>
            <a:chOff x="0" y="0"/>
            <a:chExt cx="812800" cy="406400"/>
          </a:xfrm>
        </p:grpSpPr>
        <p:sp>
          <p:nvSpPr>
            <p:cNvPr name="Freeform 21" id="21"/>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EE9193"/>
            </a:solidFill>
          </p:spPr>
        </p:sp>
        <p:sp>
          <p:nvSpPr>
            <p:cNvPr name="TextBox 22" id="22"/>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AutoShape 23" id="23"/>
          <p:cNvSpPr/>
          <p:nvPr/>
        </p:nvSpPr>
        <p:spPr>
          <a:xfrm>
            <a:off x="5605342" y="6136261"/>
            <a:ext cx="27003" cy="904189"/>
          </a:xfrm>
          <a:prstGeom prst="line">
            <a:avLst/>
          </a:prstGeom>
          <a:ln cap="flat" w="38100">
            <a:solidFill>
              <a:srgbClr val="FDF8F8"/>
            </a:solidFill>
            <a:prstDash val="sysDot"/>
            <a:headEnd type="none" len="sm" w="sm"/>
            <a:tailEnd type="none" len="sm" w="sm"/>
          </a:ln>
        </p:spPr>
      </p:sp>
      <p:grpSp>
        <p:nvGrpSpPr>
          <p:cNvPr name="Group 24" id="24"/>
          <p:cNvGrpSpPr/>
          <p:nvPr/>
        </p:nvGrpSpPr>
        <p:grpSpPr>
          <a:xfrm rot="0">
            <a:off x="5060840" y="6697532"/>
            <a:ext cx="1089005" cy="544503"/>
            <a:chOff x="0" y="0"/>
            <a:chExt cx="812800" cy="406400"/>
          </a:xfrm>
        </p:grpSpPr>
        <p:sp>
          <p:nvSpPr>
            <p:cNvPr name="Freeform 25" id="25"/>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FFBD59"/>
            </a:solidFill>
          </p:spPr>
        </p:sp>
        <p:sp>
          <p:nvSpPr>
            <p:cNvPr name="TextBox 26" id="26"/>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grpSp>
        <p:nvGrpSpPr>
          <p:cNvPr name="Group 27" id="27"/>
          <p:cNvGrpSpPr/>
          <p:nvPr/>
        </p:nvGrpSpPr>
        <p:grpSpPr>
          <a:xfrm rot="0">
            <a:off x="2353194" y="6310736"/>
            <a:ext cx="800643" cy="400321"/>
            <a:chOff x="0" y="0"/>
            <a:chExt cx="812800" cy="406400"/>
          </a:xfrm>
        </p:grpSpPr>
        <p:sp>
          <p:nvSpPr>
            <p:cNvPr name="Freeform 28" id="28"/>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EE9193"/>
            </a:solidFill>
          </p:spPr>
        </p:sp>
        <p:sp>
          <p:nvSpPr>
            <p:cNvPr name="TextBox 29" id="29"/>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grpSp>
        <p:nvGrpSpPr>
          <p:cNvPr name="Group 30" id="30"/>
          <p:cNvGrpSpPr/>
          <p:nvPr/>
        </p:nvGrpSpPr>
        <p:grpSpPr>
          <a:xfrm rot="0">
            <a:off x="14717780" y="4296257"/>
            <a:ext cx="798329" cy="400321"/>
            <a:chOff x="0" y="0"/>
            <a:chExt cx="810451" cy="406400"/>
          </a:xfrm>
        </p:grpSpPr>
        <p:sp>
          <p:nvSpPr>
            <p:cNvPr name="Freeform 31" id="31"/>
            <p:cNvSpPr/>
            <p:nvPr/>
          </p:nvSpPr>
          <p:spPr>
            <a:xfrm flipH="false" flipV="false" rot="0">
              <a:off x="0" y="0"/>
              <a:ext cx="810451" cy="406400"/>
            </a:xfrm>
            <a:custGeom>
              <a:avLst/>
              <a:gdLst/>
              <a:ahLst/>
              <a:cxnLst/>
              <a:rect r="r" b="b" t="t" l="l"/>
              <a:pathLst>
                <a:path h="406400" w="810451">
                  <a:moveTo>
                    <a:pt x="0" y="0"/>
                  </a:moveTo>
                  <a:lnTo>
                    <a:pt x="607251" y="0"/>
                  </a:lnTo>
                  <a:lnTo>
                    <a:pt x="810451" y="203200"/>
                  </a:lnTo>
                  <a:lnTo>
                    <a:pt x="607251" y="406400"/>
                  </a:lnTo>
                  <a:lnTo>
                    <a:pt x="0" y="406400"/>
                  </a:lnTo>
                  <a:lnTo>
                    <a:pt x="203200" y="203200"/>
                  </a:lnTo>
                  <a:lnTo>
                    <a:pt x="0" y="0"/>
                  </a:lnTo>
                  <a:close/>
                </a:path>
              </a:pathLst>
            </a:custGeom>
            <a:solidFill>
              <a:srgbClr val="EE9193"/>
            </a:solidFill>
          </p:spPr>
        </p:sp>
        <p:sp>
          <p:nvSpPr>
            <p:cNvPr name="TextBox 32" id="32"/>
            <p:cNvSpPr txBox="true"/>
            <p:nvPr/>
          </p:nvSpPr>
          <p:spPr>
            <a:xfrm>
              <a:off x="177800" y="38100"/>
              <a:ext cx="556451" cy="368300"/>
            </a:xfrm>
            <a:prstGeom prst="rect">
              <a:avLst/>
            </a:prstGeom>
          </p:spPr>
          <p:txBody>
            <a:bodyPr anchor="ctr" rtlCol="false" tIns="50800" lIns="50800" bIns="50800" rIns="50800"/>
            <a:lstStyle/>
            <a:p>
              <a:pPr algn="ctr">
                <a:lnSpc>
                  <a:spcPts val="2200"/>
                </a:lnSpc>
              </a:pPr>
            </a:p>
          </p:txBody>
        </p:sp>
      </p:grpSp>
      <p:grpSp>
        <p:nvGrpSpPr>
          <p:cNvPr name="Group 33" id="33"/>
          <p:cNvGrpSpPr/>
          <p:nvPr/>
        </p:nvGrpSpPr>
        <p:grpSpPr>
          <a:xfrm rot="0">
            <a:off x="4284568" y="6145786"/>
            <a:ext cx="711914" cy="711914"/>
            <a:chOff x="0" y="0"/>
            <a:chExt cx="812800" cy="812800"/>
          </a:xfrm>
        </p:grpSpPr>
        <p:sp>
          <p:nvSpPr>
            <p:cNvPr name="Freeform 34" id="34"/>
            <p:cNvSpPr/>
            <p:nvPr/>
          </p:nvSpPr>
          <p:spPr>
            <a:xfrm flipH="false" flipV="false" rot="0">
              <a:off x="0" y="0"/>
              <a:ext cx="812800" cy="812800"/>
            </a:xfrm>
            <a:custGeom>
              <a:avLst/>
              <a:gdLst/>
              <a:ahLst/>
              <a:cxnLst/>
              <a:rect r="r" b="b" t="t" l="l"/>
              <a:pathLst>
                <a:path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EE9193"/>
            </a:solidFill>
          </p:spPr>
        </p:sp>
        <p:sp>
          <p:nvSpPr>
            <p:cNvPr name="TextBox 35" id="35"/>
            <p:cNvSpPr txBox="true"/>
            <p:nvPr/>
          </p:nvSpPr>
          <p:spPr>
            <a:xfrm>
              <a:off x="139700" y="177800"/>
              <a:ext cx="533400" cy="495300"/>
            </a:xfrm>
            <a:prstGeom prst="rect">
              <a:avLst/>
            </a:prstGeom>
          </p:spPr>
          <p:txBody>
            <a:bodyPr anchor="ctr" rtlCol="false" tIns="50800" lIns="50800" bIns="50800" rIns="50800"/>
            <a:lstStyle/>
            <a:p>
              <a:pPr algn="ctr">
                <a:lnSpc>
                  <a:spcPts val="2200"/>
                </a:lnSpc>
              </a:pPr>
            </a:p>
          </p:txBody>
        </p:sp>
      </p:grpSp>
      <p:sp>
        <p:nvSpPr>
          <p:cNvPr name="TextBox 36" id="36"/>
          <p:cNvSpPr txBox="true"/>
          <p:nvPr/>
        </p:nvSpPr>
        <p:spPr>
          <a:xfrm rot="0">
            <a:off x="2824019" y="665854"/>
            <a:ext cx="12071372" cy="880330"/>
          </a:xfrm>
          <a:prstGeom prst="rect">
            <a:avLst/>
          </a:prstGeom>
        </p:spPr>
        <p:txBody>
          <a:bodyPr anchor="t" rtlCol="false" tIns="0" lIns="0" bIns="0" rIns="0">
            <a:spAutoFit/>
          </a:bodyPr>
          <a:lstStyle/>
          <a:p>
            <a:pPr algn="r">
              <a:lnSpc>
                <a:spcPts val="6533"/>
              </a:lnSpc>
            </a:pPr>
            <a:r>
              <a:rPr lang="en-US" sz="6533" spc="326">
                <a:solidFill>
                  <a:srgbClr val="EE9193"/>
                </a:solidFill>
                <a:latin typeface="Bebas Neue Cyrillic"/>
                <a:ea typeface="Bebas Neue Cyrillic"/>
                <a:cs typeface="Bebas Neue Cyrillic"/>
                <a:sym typeface="Bebas Neue Cyrillic"/>
              </a:rPr>
              <a:t>BASIC FILING: WHAT’S THE DIFFERENCE</a:t>
            </a:r>
          </a:p>
        </p:txBody>
      </p:sp>
      <p:sp>
        <p:nvSpPr>
          <p:cNvPr name="TextBox 37" id="37"/>
          <p:cNvSpPr txBox="true"/>
          <p:nvPr/>
        </p:nvSpPr>
        <p:spPr>
          <a:xfrm rot="0">
            <a:off x="159845" y="5197399"/>
            <a:ext cx="2903097" cy="917575"/>
          </a:xfrm>
          <a:prstGeom prst="rect">
            <a:avLst/>
          </a:prstGeom>
        </p:spPr>
        <p:txBody>
          <a:bodyPr anchor="t" rtlCol="false" tIns="0" lIns="0" bIns="0" rIns="0">
            <a:spAutoFit/>
          </a:bodyPr>
          <a:lstStyle/>
          <a:p>
            <a:pPr algn="ctr">
              <a:lnSpc>
                <a:spcPts val="3500"/>
              </a:lnSpc>
            </a:pPr>
            <a:r>
              <a:rPr lang="en-US" sz="3500" spc="175">
                <a:solidFill>
                  <a:srgbClr val="FFFFFF"/>
                </a:solidFill>
                <a:latin typeface="Bebas Neue Cyrillic"/>
                <a:ea typeface="Bebas Neue Cyrillic"/>
                <a:cs typeface="Bebas Neue Cyrillic"/>
                <a:sym typeface="Bebas Neue Cyrillic"/>
              </a:rPr>
              <a:t>BASIC</a:t>
            </a:r>
          </a:p>
          <a:p>
            <a:pPr algn="ctr">
              <a:lnSpc>
                <a:spcPts val="3500"/>
              </a:lnSpc>
            </a:pPr>
            <a:r>
              <a:rPr lang="en-US" sz="3500" spc="175">
                <a:solidFill>
                  <a:srgbClr val="FFFFFF"/>
                </a:solidFill>
                <a:latin typeface="Bebas Neue Cyrillic"/>
                <a:ea typeface="Bebas Neue Cyrillic"/>
                <a:cs typeface="Bebas Neue Cyrillic"/>
                <a:sym typeface="Bebas Neue Cyrillic"/>
              </a:rPr>
              <a:t>FILING</a:t>
            </a:r>
          </a:p>
        </p:txBody>
      </p:sp>
      <p:sp>
        <p:nvSpPr>
          <p:cNvPr name="TextBox 38" id="38"/>
          <p:cNvSpPr txBox="true"/>
          <p:nvPr/>
        </p:nvSpPr>
        <p:spPr>
          <a:xfrm rot="0">
            <a:off x="4153794" y="5216404"/>
            <a:ext cx="2903097" cy="919857"/>
          </a:xfrm>
          <a:prstGeom prst="rect">
            <a:avLst/>
          </a:prstGeom>
        </p:spPr>
        <p:txBody>
          <a:bodyPr anchor="t" rtlCol="false" tIns="0" lIns="0" bIns="0" rIns="0">
            <a:spAutoFit/>
          </a:bodyPr>
          <a:lstStyle/>
          <a:p>
            <a:pPr algn="ctr">
              <a:lnSpc>
                <a:spcPts val="4179"/>
              </a:lnSpc>
            </a:pPr>
            <a:r>
              <a:rPr lang="en-US" sz="4179" spc="208">
                <a:solidFill>
                  <a:srgbClr val="FFFFFF"/>
                </a:solidFill>
                <a:latin typeface="Bebas Neue Cyrillic"/>
                <a:ea typeface="Bebas Neue Cyrillic"/>
                <a:cs typeface="Bebas Neue Cyrillic"/>
                <a:sym typeface="Bebas Neue Cyrillic"/>
              </a:rPr>
              <a:t>PCT</a:t>
            </a:r>
          </a:p>
          <a:p>
            <a:pPr algn="ctr">
              <a:lnSpc>
                <a:spcPts val="3000"/>
              </a:lnSpc>
            </a:pPr>
            <a:r>
              <a:rPr lang="en-US" sz="3000" spc="150">
                <a:solidFill>
                  <a:srgbClr val="FFFFFF"/>
                </a:solidFill>
                <a:latin typeface="Bebas Neue Cyrillic"/>
                <a:ea typeface="Bebas Neue Cyrillic"/>
                <a:cs typeface="Bebas Neue Cyrillic"/>
                <a:sym typeface="Bebas Neue Cyrillic"/>
              </a:rPr>
              <a:t>(</a:t>
            </a:r>
            <a:r>
              <a:rPr lang="en-US" sz="3000" spc="150">
                <a:solidFill>
                  <a:srgbClr val="FFFFFF"/>
                </a:solidFill>
                <a:latin typeface="Bebas Neue Cyrillic"/>
                <a:ea typeface="Bebas Neue Cyrillic"/>
                <a:cs typeface="Bebas Neue Cyrillic"/>
                <a:sym typeface="Bebas Neue Cyrillic"/>
              </a:rPr>
              <a:t>12 MONTHS)</a:t>
            </a:r>
          </a:p>
        </p:txBody>
      </p:sp>
      <p:sp>
        <p:nvSpPr>
          <p:cNvPr name="TextBox 39" id="39"/>
          <p:cNvSpPr txBox="true"/>
          <p:nvPr/>
        </p:nvSpPr>
        <p:spPr>
          <a:xfrm rot="0">
            <a:off x="11170510" y="5323006"/>
            <a:ext cx="3636272" cy="919857"/>
          </a:xfrm>
          <a:prstGeom prst="rect">
            <a:avLst/>
          </a:prstGeom>
        </p:spPr>
        <p:txBody>
          <a:bodyPr anchor="t" rtlCol="false" tIns="0" lIns="0" bIns="0" rIns="0">
            <a:spAutoFit/>
          </a:bodyPr>
          <a:lstStyle/>
          <a:p>
            <a:pPr algn="ctr">
              <a:lnSpc>
                <a:spcPts val="4179"/>
              </a:lnSpc>
            </a:pPr>
            <a:r>
              <a:rPr lang="en-US" sz="4179" spc="208">
                <a:solidFill>
                  <a:srgbClr val="FFFFFF"/>
                </a:solidFill>
                <a:latin typeface="Bebas Neue Cyrillic"/>
                <a:ea typeface="Bebas Neue Cyrillic"/>
                <a:cs typeface="Bebas Neue Cyrillic"/>
                <a:sym typeface="Bebas Neue Cyrillic"/>
              </a:rPr>
              <a:t>NATIONAL PHASE</a:t>
            </a:r>
          </a:p>
          <a:p>
            <a:pPr algn="ctr">
              <a:lnSpc>
                <a:spcPts val="3000"/>
              </a:lnSpc>
            </a:pPr>
            <a:r>
              <a:rPr lang="en-US" sz="3000" spc="150">
                <a:solidFill>
                  <a:srgbClr val="FFFFFF"/>
                </a:solidFill>
                <a:latin typeface="Bebas Neue Cyrillic"/>
                <a:ea typeface="Bebas Neue Cyrillic"/>
                <a:cs typeface="Bebas Neue Cyrillic"/>
                <a:sym typeface="Bebas Neue Cyrillic"/>
              </a:rPr>
              <a:t>(</a:t>
            </a:r>
            <a:r>
              <a:rPr lang="en-US" sz="3000" spc="150">
                <a:solidFill>
                  <a:srgbClr val="FFFFFF"/>
                </a:solidFill>
                <a:latin typeface="Bebas Neue Cyrillic"/>
                <a:ea typeface="Bebas Neue Cyrillic"/>
                <a:cs typeface="Bebas Neue Cyrillic"/>
                <a:sym typeface="Bebas Neue Cyrillic"/>
              </a:rPr>
              <a:t>30 MONTHS)</a:t>
            </a:r>
          </a:p>
        </p:txBody>
      </p:sp>
      <p:sp>
        <p:nvSpPr>
          <p:cNvPr name="TextBox 40" id="40"/>
          <p:cNvSpPr txBox="true"/>
          <p:nvPr/>
        </p:nvSpPr>
        <p:spPr>
          <a:xfrm rot="0">
            <a:off x="499252" y="8295482"/>
            <a:ext cx="2224283" cy="718835"/>
          </a:xfrm>
          <a:prstGeom prst="rect">
            <a:avLst/>
          </a:prstGeom>
        </p:spPr>
        <p:txBody>
          <a:bodyPr anchor="t" rtlCol="false" tIns="0" lIns="0" bIns="0" rIns="0">
            <a:spAutoFit/>
          </a:bodyPr>
          <a:lstStyle/>
          <a:p>
            <a:pPr algn="ctr">
              <a:lnSpc>
                <a:spcPts val="3171"/>
              </a:lnSpc>
            </a:pPr>
            <a:r>
              <a:rPr lang="en-US" sz="3171" spc="158">
                <a:solidFill>
                  <a:srgbClr val="FFFFFF"/>
                </a:solidFill>
                <a:latin typeface="Bebas Neue Cyrillic"/>
                <a:ea typeface="Bebas Neue Cyrillic"/>
                <a:cs typeface="Bebas Neue Cyrillic"/>
                <a:sym typeface="Bebas Neue Cyrillic"/>
              </a:rPr>
              <a:t>ISRAEL</a:t>
            </a:r>
          </a:p>
          <a:p>
            <a:pPr algn="ctr">
              <a:lnSpc>
                <a:spcPts val="2402"/>
              </a:lnSpc>
            </a:pPr>
          </a:p>
        </p:txBody>
      </p:sp>
      <p:sp>
        <p:nvSpPr>
          <p:cNvPr name="TextBox 41" id="41"/>
          <p:cNvSpPr txBox="true"/>
          <p:nvPr/>
        </p:nvSpPr>
        <p:spPr>
          <a:xfrm rot="0">
            <a:off x="1611394" y="6859719"/>
            <a:ext cx="2224283" cy="270250"/>
          </a:xfrm>
          <a:prstGeom prst="rect">
            <a:avLst/>
          </a:prstGeom>
        </p:spPr>
        <p:txBody>
          <a:bodyPr anchor="t" rtlCol="false" tIns="0" lIns="0" bIns="0" rIns="0">
            <a:spAutoFit/>
          </a:bodyPr>
          <a:lstStyle/>
          <a:p>
            <a:pPr algn="ctr">
              <a:lnSpc>
                <a:spcPts val="2049"/>
              </a:lnSpc>
            </a:pPr>
            <a:r>
              <a:rPr lang="en-US" sz="2049" spc="102">
                <a:solidFill>
                  <a:srgbClr val="FFFFFF"/>
                </a:solidFill>
                <a:latin typeface="Bebas Neue Cyrillic"/>
                <a:ea typeface="Bebas Neue Cyrillic"/>
                <a:cs typeface="Bebas Neue Cyrillic"/>
                <a:sym typeface="Bebas Neue Cyrillic"/>
              </a:rPr>
              <a:t>REFUSAL</a:t>
            </a:r>
          </a:p>
        </p:txBody>
      </p:sp>
      <p:sp>
        <p:nvSpPr>
          <p:cNvPr name="TextBox 42" id="42"/>
          <p:cNvSpPr txBox="true"/>
          <p:nvPr/>
        </p:nvSpPr>
        <p:spPr>
          <a:xfrm rot="0">
            <a:off x="13986962" y="4767753"/>
            <a:ext cx="2217855" cy="268287"/>
          </a:xfrm>
          <a:prstGeom prst="rect">
            <a:avLst/>
          </a:prstGeom>
        </p:spPr>
        <p:txBody>
          <a:bodyPr anchor="t" rtlCol="false" tIns="0" lIns="0" bIns="0" rIns="0">
            <a:spAutoFit/>
          </a:bodyPr>
          <a:lstStyle/>
          <a:p>
            <a:pPr algn="ctr">
              <a:lnSpc>
                <a:spcPts val="1937"/>
              </a:lnSpc>
            </a:pPr>
            <a:r>
              <a:rPr lang="en-US" sz="1937" spc="96">
                <a:solidFill>
                  <a:srgbClr val="FFFFFF"/>
                </a:solidFill>
                <a:latin typeface="Bebas Neue Cyrillic"/>
                <a:ea typeface="Bebas Neue Cyrillic"/>
                <a:cs typeface="Bebas Neue Cyrillic"/>
                <a:sym typeface="Bebas Neue Cyrillic"/>
              </a:rPr>
              <a:t>REFUSAL</a:t>
            </a:r>
          </a:p>
        </p:txBody>
      </p:sp>
      <p:grpSp>
        <p:nvGrpSpPr>
          <p:cNvPr name="Group 43" id="43"/>
          <p:cNvGrpSpPr/>
          <p:nvPr/>
        </p:nvGrpSpPr>
        <p:grpSpPr>
          <a:xfrm rot="0">
            <a:off x="3341765" y="6310736"/>
            <a:ext cx="800643" cy="400321"/>
            <a:chOff x="0" y="0"/>
            <a:chExt cx="812800" cy="406400"/>
          </a:xfrm>
        </p:grpSpPr>
        <p:sp>
          <p:nvSpPr>
            <p:cNvPr name="Freeform 44" id="44"/>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EE9193"/>
            </a:solidFill>
          </p:spPr>
        </p:sp>
        <p:sp>
          <p:nvSpPr>
            <p:cNvPr name="TextBox 45" id="45"/>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TextBox 46" id="46"/>
          <p:cNvSpPr txBox="true"/>
          <p:nvPr/>
        </p:nvSpPr>
        <p:spPr>
          <a:xfrm rot="0">
            <a:off x="2575023" y="6009323"/>
            <a:ext cx="2224283" cy="270250"/>
          </a:xfrm>
          <a:prstGeom prst="rect">
            <a:avLst/>
          </a:prstGeom>
        </p:spPr>
        <p:txBody>
          <a:bodyPr anchor="t" rtlCol="false" tIns="0" lIns="0" bIns="0" rIns="0">
            <a:spAutoFit/>
          </a:bodyPr>
          <a:lstStyle/>
          <a:p>
            <a:pPr algn="ctr">
              <a:lnSpc>
                <a:spcPts val="2049"/>
              </a:lnSpc>
            </a:pPr>
            <a:r>
              <a:rPr lang="en-US" sz="2049" spc="102">
                <a:solidFill>
                  <a:srgbClr val="FFFFFF"/>
                </a:solidFill>
                <a:latin typeface="Bebas Neue Cyrillic"/>
                <a:ea typeface="Bebas Neue Cyrillic"/>
                <a:cs typeface="Bebas Neue Cyrillic"/>
                <a:sym typeface="Bebas Neue Cyrillic"/>
              </a:rPr>
              <a:t>AMENDMENT</a:t>
            </a:r>
          </a:p>
        </p:txBody>
      </p:sp>
      <p:sp>
        <p:nvSpPr>
          <p:cNvPr name="TextBox 47" id="47"/>
          <p:cNvSpPr txBox="true"/>
          <p:nvPr/>
        </p:nvSpPr>
        <p:spPr>
          <a:xfrm rot="0">
            <a:off x="3408062" y="6924375"/>
            <a:ext cx="2224283" cy="270250"/>
          </a:xfrm>
          <a:prstGeom prst="rect">
            <a:avLst/>
          </a:prstGeom>
        </p:spPr>
        <p:txBody>
          <a:bodyPr anchor="t" rtlCol="false" tIns="0" lIns="0" bIns="0" rIns="0">
            <a:spAutoFit/>
          </a:bodyPr>
          <a:lstStyle/>
          <a:p>
            <a:pPr algn="ctr">
              <a:lnSpc>
                <a:spcPts val="2049"/>
              </a:lnSpc>
            </a:pPr>
            <a:r>
              <a:rPr lang="en-US" sz="2049" spc="102">
                <a:solidFill>
                  <a:srgbClr val="FFFFFF"/>
                </a:solidFill>
                <a:latin typeface="Bebas Neue Cyrillic"/>
                <a:ea typeface="Bebas Neue Cyrillic"/>
                <a:cs typeface="Bebas Neue Cyrillic"/>
                <a:sym typeface="Bebas Neue Cyrillic"/>
              </a:rPr>
              <a:t>GRANTED!</a:t>
            </a:r>
          </a:p>
        </p:txBody>
      </p:sp>
      <p:sp>
        <p:nvSpPr>
          <p:cNvPr name="TextBox 48" id="48"/>
          <p:cNvSpPr txBox="true"/>
          <p:nvPr/>
        </p:nvSpPr>
        <p:spPr>
          <a:xfrm rot="0">
            <a:off x="499252" y="2707831"/>
            <a:ext cx="2224283" cy="1047277"/>
          </a:xfrm>
          <a:prstGeom prst="rect">
            <a:avLst/>
          </a:prstGeom>
        </p:spPr>
        <p:txBody>
          <a:bodyPr anchor="t" rtlCol="false" tIns="0" lIns="0" bIns="0" rIns="0">
            <a:spAutoFit/>
          </a:bodyPr>
          <a:lstStyle/>
          <a:p>
            <a:pPr algn="ctr">
              <a:lnSpc>
                <a:spcPts val="2306"/>
              </a:lnSpc>
            </a:pPr>
          </a:p>
          <a:p>
            <a:pPr algn="ctr">
              <a:lnSpc>
                <a:spcPts val="3363"/>
              </a:lnSpc>
            </a:pPr>
            <a:r>
              <a:rPr lang="en-US" sz="3363" spc="168">
                <a:solidFill>
                  <a:srgbClr val="FFFFFF"/>
                </a:solidFill>
                <a:latin typeface="Bebas Neue Cyrillic"/>
                <a:ea typeface="Bebas Neue Cyrillic"/>
                <a:cs typeface="Bebas Neue Cyrillic"/>
                <a:sym typeface="Bebas Neue Cyrillic"/>
              </a:rPr>
              <a:t>US/EU/BR</a:t>
            </a:r>
          </a:p>
          <a:p>
            <a:pPr algn="ctr">
              <a:lnSpc>
                <a:spcPts val="2402"/>
              </a:lnSpc>
            </a:pPr>
          </a:p>
        </p:txBody>
      </p:sp>
      <p:sp>
        <p:nvSpPr>
          <p:cNvPr name="TextBox 49" id="49"/>
          <p:cNvSpPr txBox="true"/>
          <p:nvPr/>
        </p:nvSpPr>
        <p:spPr>
          <a:xfrm rot="0">
            <a:off x="1414534" y="6393995"/>
            <a:ext cx="338797"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V1</a:t>
            </a:r>
          </a:p>
        </p:txBody>
      </p:sp>
      <p:sp>
        <p:nvSpPr>
          <p:cNvPr name="TextBox 50" id="50"/>
          <p:cNvSpPr txBox="true"/>
          <p:nvPr/>
        </p:nvSpPr>
        <p:spPr>
          <a:xfrm rot="0">
            <a:off x="3537537" y="6393995"/>
            <a:ext cx="392804"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V2</a:t>
            </a:r>
          </a:p>
        </p:txBody>
      </p:sp>
      <p:sp>
        <p:nvSpPr>
          <p:cNvPr name="TextBox 51" id="51"/>
          <p:cNvSpPr txBox="true"/>
          <p:nvPr/>
        </p:nvSpPr>
        <p:spPr>
          <a:xfrm rot="0">
            <a:off x="4444124" y="6393995"/>
            <a:ext cx="392804"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00FF30"/>
                </a:solidFill>
                <a:latin typeface="Gotham Bold"/>
                <a:ea typeface="Gotham Bold"/>
                <a:cs typeface="Gotham Bold"/>
                <a:sym typeface="Gotham Bold"/>
              </a:rPr>
              <a:t>V2</a:t>
            </a:r>
          </a:p>
        </p:txBody>
      </p:sp>
      <p:sp>
        <p:nvSpPr>
          <p:cNvPr name="TextBox 52" id="52"/>
          <p:cNvSpPr txBox="true"/>
          <p:nvPr/>
        </p:nvSpPr>
        <p:spPr>
          <a:xfrm rot="0">
            <a:off x="2575023" y="6393995"/>
            <a:ext cx="338797"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E0707"/>
                </a:solidFill>
                <a:latin typeface="Gotham Bold"/>
                <a:ea typeface="Gotham Bold"/>
                <a:cs typeface="Gotham Bold"/>
                <a:sym typeface="Gotham Bold"/>
              </a:rPr>
              <a:t>V1</a:t>
            </a:r>
          </a:p>
        </p:txBody>
      </p:sp>
      <p:sp>
        <p:nvSpPr>
          <p:cNvPr name="TextBox 53" id="53"/>
          <p:cNvSpPr txBox="true"/>
          <p:nvPr/>
        </p:nvSpPr>
        <p:spPr>
          <a:xfrm rot="0">
            <a:off x="5408941" y="6873122"/>
            <a:ext cx="392804"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V2</a:t>
            </a:r>
          </a:p>
        </p:txBody>
      </p:sp>
      <p:sp>
        <p:nvSpPr>
          <p:cNvPr name="TextBox 54" id="54"/>
          <p:cNvSpPr txBox="true"/>
          <p:nvPr/>
        </p:nvSpPr>
        <p:spPr>
          <a:xfrm rot="0">
            <a:off x="14821377" y="4407720"/>
            <a:ext cx="568074"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E0707"/>
                </a:solidFill>
                <a:latin typeface="Gotham Bold"/>
                <a:ea typeface="Gotham Bold"/>
                <a:cs typeface="Gotham Bold"/>
                <a:sym typeface="Gotham Bold"/>
              </a:rPr>
              <a:t>V1</a:t>
            </a:r>
          </a:p>
        </p:txBody>
      </p:sp>
      <p:sp>
        <p:nvSpPr>
          <p:cNvPr name="AutoShape 55" id="55"/>
          <p:cNvSpPr/>
          <p:nvPr/>
        </p:nvSpPr>
        <p:spPr>
          <a:xfrm>
            <a:off x="13185047" y="7510572"/>
            <a:ext cx="2538063" cy="18032"/>
          </a:xfrm>
          <a:prstGeom prst="line">
            <a:avLst/>
          </a:prstGeom>
          <a:ln cap="flat" w="28575">
            <a:solidFill>
              <a:srgbClr val="EE9193"/>
            </a:solidFill>
            <a:prstDash val="solid"/>
            <a:headEnd type="none" len="sm" w="sm"/>
            <a:tailEnd type="none" len="sm" w="sm"/>
          </a:ln>
        </p:spPr>
      </p:sp>
      <p:grpSp>
        <p:nvGrpSpPr>
          <p:cNvPr name="Group 56" id="56"/>
          <p:cNvGrpSpPr/>
          <p:nvPr/>
        </p:nvGrpSpPr>
        <p:grpSpPr>
          <a:xfrm rot="0">
            <a:off x="12434989" y="7236925"/>
            <a:ext cx="1089005" cy="544503"/>
            <a:chOff x="0" y="0"/>
            <a:chExt cx="812800" cy="406400"/>
          </a:xfrm>
        </p:grpSpPr>
        <p:sp>
          <p:nvSpPr>
            <p:cNvPr name="Freeform 57" id="57"/>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76A8A2"/>
            </a:solidFill>
          </p:spPr>
        </p:sp>
        <p:sp>
          <p:nvSpPr>
            <p:cNvPr name="TextBox 58" id="58"/>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grpSp>
        <p:nvGrpSpPr>
          <p:cNvPr name="Group 59" id="59"/>
          <p:cNvGrpSpPr/>
          <p:nvPr/>
        </p:nvGrpSpPr>
        <p:grpSpPr>
          <a:xfrm rot="0">
            <a:off x="12425836" y="7907401"/>
            <a:ext cx="1089005" cy="544503"/>
            <a:chOff x="0" y="0"/>
            <a:chExt cx="812800" cy="406400"/>
          </a:xfrm>
        </p:grpSpPr>
        <p:sp>
          <p:nvSpPr>
            <p:cNvPr name="Freeform 60" id="60"/>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76A8A2"/>
            </a:solidFill>
          </p:spPr>
        </p:sp>
        <p:sp>
          <p:nvSpPr>
            <p:cNvPr name="TextBox 61" id="61"/>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TextBox 62" id="62"/>
          <p:cNvSpPr txBox="true"/>
          <p:nvPr/>
        </p:nvSpPr>
        <p:spPr>
          <a:xfrm rot="0">
            <a:off x="12773937" y="8071904"/>
            <a:ext cx="392804"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V2</a:t>
            </a:r>
          </a:p>
        </p:txBody>
      </p:sp>
      <p:sp>
        <p:nvSpPr>
          <p:cNvPr name="AutoShape 63" id="63"/>
          <p:cNvSpPr/>
          <p:nvPr/>
        </p:nvSpPr>
        <p:spPr>
          <a:xfrm>
            <a:off x="13276842" y="8873702"/>
            <a:ext cx="2478764" cy="8295"/>
          </a:xfrm>
          <a:prstGeom prst="line">
            <a:avLst/>
          </a:prstGeom>
          <a:ln cap="flat" w="28575">
            <a:solidFill>
              <a:srgbClr val="EE9193"/>
            </a:solidFill>
            <a:prstDash val="solid"/>
            <a:headEnd type="none" len="sm" w="sm"/>
            <a:tailEnd type="none" len="sm" w="sm"/>
          </a:ln>
        </p:spPr>
      </p:sp>
      <p:grpSp>
        <p:nvGrpSpPr>
          <p:cNvPr name="Group 64" id="64"/>
          <p:cNvGrpSpPr/>
          <p:nvPr/>
        </p:nvGrpSpPr>
        <p:grpSpPr>
          <a:xfrm rot="0">
            <a:off x="12425836" y="8580054"/>
            <a:ext cx="1089005" cy="544503"/>
            <a:chOff x="0" y="0"/>
            <a:chExt cx="812800" cy="406400"/>
          </a:xfrm>
        </p:grpSpPr>
        <p:sp>
          <p:nvSpPr>
            <p:cNvPr name="Freeform 65" id="65"/>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76A8A2"/>
            </a:solidFill>
          </p:spPr>
        </p:sp>
        <p:sp>
          <p:nvSpPr>
            <p:cNvPr name="TextBox 66" id="66"/>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TextBox 67" id="67"/>
          <p:cNvSpPr txBox="true"/>
          <p:nvPr/>
        </p:nvSpPr>
        <p:spPr>
          <a:xfrm rot="0">
            <a:off x="12773937" y="8744557"/>
            <a:ext cx="392804"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V2</a:t>
            </a:r>
          </a:p>
        </p:txBody>
      </p:sp>
      <p:sp>
        <p:nvSpPr>
          <p:cNvPr name="AutoShape 68" id="68"/>
          <p:cNvSpPr/>
          <p:nvPr/>
        </p:nvSpPr>
        <p:spPr>
          <a:xfrm flipH="true" flipV="true">
            <a:off x="15723113" y="7519861"/>
            <a:ext cx="13287407" cy="2027"/>
          </a:xfrm>
          <a:prstGeom prst="line">
            <a:avLst/>
          </a:prstGeom>
          <a:ln cap="flat" w="28575">
            <a:solidFill>
              <a:srgbClr val="00FF30"/>
            </a:solidFill>
            <a:prstDash val="sysDot"/>
            <a:headEnd type="none" len="sm" w="sm"/>
            <a:tailEnd type="none" len="sm" w="sm"/>
          </a:ln>
        </p:spPr>
      </p:sp>
      <p:grpSp>
        <p:nvGrpSpPr>
          <p:cNvPr name="Group 69" id="69"/>
          <p:cNvGrpSpPr/>
          <p:nvPr/>
        </p:nvGrpSpPr>
        <p:grpSpPr>
          <a:xfrm rot="0">
            <a:off x="15464327" y="7184238"/>
            <a:ext cx="711914" cy="711914"/>
            <a:chOff x="0" y="0"/>
            <a:chExt cx="812800" cy="812800"/>
          </a:xfrm>
        </p:grpSpPr>
        <p:sp>
          <p:nvSpPr>
            <p:cNvPr name="Freeform 70" id="70"/>
            <p:cNvSpPr/>
            <p:nvPr/>
          </p:nvSpPr>
          <p:spPr>
            <a:xfrm flipH="false" flipV="false" rot="0">
              <a:off x="0" y="0"/>
              <a:ext cx="812800" cy="812800"/>
            </a:xfrm>
            <a:custGeom>
              <a:avLst/>
              <a:gdLst/>
              <a:ahLst/>
              <a:cxnLst/>
              <a:rect r="r" b="b" t="t" l="l"/>
              <a:pathLst>
                <a:path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76A8A2"/>
            </a:solidFill>
          </p:spPr>
        </p:sp>
        <p:sp>
          <p:nvSpPr>
            <p:cNvPr name="TextBox 71" id="71"/>
            <p:cNvSpPr txBox="true"/>
            <p:nvPr/>
          </p:nvSpPr>
          <p:spPr>
            <a:xfrm>
              <a:off x="139700" y="177800"/>
              <a:ext cx="533400" cy="495300"/>
            </a:xfrm>
            <a:prstGeom prst="rect">
              <a:avLst/>
            </a:prstGeom>
          </p:spPr>
          <p:txBody>
            <a:bodyPr anchor="ctr" rtlCol="false" tIns="50800" lIns="50800" bIns="50800" rIns="50800"/>
            <a:lstStyle/>
            <a:p>
              <a:pPr algn="ctr">
                <a:lnSpc>
                  <a:spcPts val="2200"/>
                </a:lnSpc>
              </a:pPr>
            </a:p>
          </p:txBody>
        </p:sp>
      </p:grpSp>
      <p:sp>
        <p:nvSpPr>
          <p:cNvPr name="TextBox 72" id="72"/>
          <p:cNvSpPr txBox="true"/>
          <p:nvPr/>
        </p:nvSpPr>
        <p:spPr>
          <a:xfrm rot="0">
            <a:off x="15614729" y="7418716"/>
            <a:ext cx="392804"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00FF30"/>
                </a:solidFill>
                <a:latin typeface="Gotham Bold"/>
                <a:ea typeface="Gotham Bold"/>
                <a:cs typeface="Gotham Bold"/>
                <a:sym typeface="Gotham Bold"/>
              </a:rPr>
              <a:t>V2</a:t>
            </a:r>
          </a:p>
        </p:txBody>
      </p:sp>
      <p:sp>
        <p:nvSpPr>
          <p:cNvPr name="AutoShape 73" id="73"/>
          <p:cNvSpPr/>
          <p:nvPr/>
        </p:nvSpPr>
        <p:spPr>
          <a:xfrm flipH="true" flipV="true">
            <a:off x="16876031" y="8179608"/>
            <a:ext cx="11902045" cy="11486"/>
          </a:xfrm>
          <a:prstGeom prst="line">
            <a:avLst/>
          </a:prstGeom>
          <a:ln cap="flat" w="28575">
            <a:solidFill>
              <a:srgbClr val="00FF30"/>
            </a:solidFill>
            <a:prstDash val="sysDot"/>
            <a:headEnd type="none" len="sm" w="sm"/>
            <a:tailEnd type="none" len="sm" w="sm"/>
          </a:ln>
        </p:spPr>
      </p:sp>
      <p:grpSp>
        <p:nvGrpSpPr>
          <p:cNvPr name="Group 74" id="74"/>
          <p:cNvGrpSpPr/>
          <p:nvPr/>
        </p:nvGrpSpPr>
        <p:grpSpPr>
          <a:xfrm rot="0">
            <a:off x="16529227" y="7823650"/>
            <a:ext cx="711914" cy="711914"/>
            <a:chOff x="0" y="0"/>
            <a:chExt cx="812800" cy="812800"/>
          </a:xfrm>
        </p:grpSpPr>
        <p:sp>
          <p:nvSpPr>
            <p:cNvPr name="Freeform 75" id="75"/>
            <p:cNvSpPr/>
            <p:nvPr/>
          </p:nvSpPr>
          <p:spPr>
            <a:xfrm flipH="false" flipV="false" rot="0">
              <a:off x="0" y="0"/>
              <a:ext cx="812800" cy="812800"/>
            </a:xfrm>
            <a:custGeom>
              <a:avLst/>
              <a:gdLst/>
              <a:ahLst/>
              <a:cxnLst/>
              <a:rect r="r" b="b" t="t" l="l"/>
              <a:pathLst>
                <a:path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76A8A2"/>
            </a:solidFill>
          </p:spPr>
        </p:sp>
        <p:sp>
          <p:nvSpPr>
            <p:cNvPr name="TextBox 76" id="76"/>
            <p:cNvSpPr txBox="true"/>
            <p:nvPr/>
          </p:nvSpPr>
          <p:spPr>
            <a:xfrm>
              <a:off x="139700" y="177800"/>
              <a:ext cx="533400" cy="495300"/>
            </a:xfrm>
            <a:prstGeom prst="rect">
              <a:avLst/>
            </a:prstGeom>
          </p:spPr>
          <p:txBody>
            <a:bodyPr anchor="ctr" rtlCol="false" tIns="50800" lIns="50800" bIns="50800" rIns="50800"/>
            <a:lstStyle/>
            <a:p>
              <a:pPr algn="ctr">
                <a:lnSpc>
                  <a:spcPts val="2200"/>
                </a:lnSpc>
              </a:pPr>
            </a:p>
          </p:txBody>
        </p:sp>
      </p:grpSp>
      <p:sp>
        <p:nvSpPr>
          <p:cNvPr name="TextBox 77" id="77"/>
          <p:cNvSpPr txBox="true"/>
          <p:nvPr/>
        </p:nvSpPr>
        <p:spPr>
          <a:xfrm rot="0">
            <a:off x="16679629" y="8058129"/>
            <a:ext cx="392804"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00FF30"/>
                </a:solidFill>
                <a:latin typeface="Gotham Bold"/>
                <a:ea typeface="Gotham Bold"/>
                <a:cs typeface="Gotham Bold"/>
                <a:sym typeface="Gotham Bold"/>
              </a:rPr>
              <a:t>V2</a:t>
            </a:r>
          </a:p>
        </p:txBody>
      </p:sp>
      <p:sp>
        <p:nvSpPr>
          <p:cNvPr name="AutoShape 78" id="78"/>
          <p:cNvSpPr/>
          <p:nvPr/>
        </p:nvSpPr>
        <p:spPr>
          <a:xfrm flipH="true" flipV="true">
            <a:off x="16253186" y="8887990"/>
            <a:ext cx="13287407" cy="2027"/>
          </a:xfrm>
          <a:prstGeom prst="line">
            <a:avLst/>
          </a:prstGeom>
          <a:ln cap="flat" w="28575">
            <a:solidFill>
              <a:srgbClr val="00FF30"/>
            </a:solidFill>
            <a:prstDash val="sysDot"/>
            <a:headEnd type="none" len="sm" w="sm"/>
            <a:tailEnd type="none" len="sm" w="sm"/>
          </a:ln>
        </p:spPr>
      </p:sp>
      <p:grpSp>
        <p:nvGrpSpPr>
          <p:cNvPr name="Group 79" id="79"/>
          <p:cNvGrpSpPr/>
          <p:nvPr/>
        </p:nvGrpSpPr>
        <p:grpSpPr>
          <a:xfrm rot="0">
            <a:off x="15605204" y="8526040"/>
            <a:ext cx="711914" cy="711914"/>
            <a:chOff x="0" y="0"/>
            <a:chExt cx="812800" cy="812800"/>
          </a:xfrm>
        </p:grpSpPr>
        <p:sp>
          <p:nvSpPr>
            <p:cNvPr name="Freeform 80" id="80"/>
            <p:cNvSpPr/>
            <p:nvPr/>
          </p:nvSpPr>
          <p:spPr>
            <a:xfrm flipH="false" flipV="false" rot="0">
              <a:off x="0" y="0"/>
              <a:ext cx="812800" cy="812800"/>
            </a:xfrm>
            <a:custGeom>
              <a:avLst/>
              <a:gdLst/>
              <a:ahLst/>
              <a:cxnLst/>
              <a:rect r="r" b="b" t="t" l="l"/>
              <a:pathLst>
                <a:path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76A8A2"/>
            </a:solidFill>
          </p:spPr>
        </p:sp>
        <p:sp>
          <p:nvSpPr>
            <p:cNvPr name="TextBox 81" id="81"/>
            <p:cNvSpPr txBox="true"/>
            <p:nvPr/>
          </p:nvSpPr>
          <p:spPr>
            <a:xfrm>
              <a:off x="139700" y="177800"/>
              <a:ext cx="533400" cy="495300"/>
            </a:xfrm>
            <a:prstGeom prst="rect">
              <a:avLst/>
            </a:prstGeom>
          </p:spPr>
          <p:txBody>
            <a:bodyPr anchor="ctr" rtlCol="false" tIns="50800" lIns="50800" bIns="50800" rIns="50800"/>
            <a:lstStyle/>
            <a:p>
              <a:pPr algn="ctr">
                <a:lnSpc>
                  <a:spcPts val="2200"/>
                </a:lnSpc>
              </a:pPr>
            </a:p>
          </p:txBody>
        </p:sp>
      </p:grpSp>
      <p:sp>
        <p:nvSpPr>
          <p:cNvPr name="TextBox 82" id="82"/>
          <p:cNvSpPr txBox="true"/>
          <p:nvPr/>
        </p:nvSpPr>
        <p:spPr>
          <a:xfrm rot="0">
            <a:off x="15755605" y="8760519"/>
            <a:ext cx="392804"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00FF30"/>
                </a:solidFill>
                <a:latin typeface="Gotham Bold"/>
                <a:ea typeface="Gotham Bold"/>
                <a:cs typeface="Gotham Bold"/>
                <a:sym typeface="Gotham Bold"/>
              </a:rPr>
              <a:t>V2</a:t>
            </a:r>
          </a:p>
        </p:txBody>
      </p:sp>
      <p:sp>
        <p:nvSpPr>
          <p:cNvPr name="TextBox 83" id="83"/>
          <p:cNvSpPr txBox="true"/>
          <p:nvPr/>
        </p:nvSpPr>
        <p:spPr>
          <a:xfrm rot="0">
            <a:off x="12792244" y="7387698"/>
            <a:ext cx="392804"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V2</a:t>
            </a:r>
          </a:p>
        </p:txBody>
      </p:sp>
      <p:sp>
        <p:nvSpPr>
          <p:cNvPr name="TextBox 84" id="84"/>
          <p:cNvSpPr txBox="true"/>
          <p:nvPr/>
        </p:nvSpPr>
        <p:spPr>
          <a:xfrm rot="0">
            <a:off x="11738149" y="8754235"/>
            <a:ext cx="705994" cy="339888"/>
          </a:xfrm>
          <a:prstGeom prst="rect">
            <a:avLst/>
          </a:prstGeom>
        </p:spPr>
        <p:txBody>
          <a:bodyPr anchor="t" rtlCol="false" tIns="0" lIns="0" bIns="0" rIns="0">
            <a:spAutoFit/>
          </a:bodyPr>
          <a:lstStyle/>
          <a:p>
            <a:pPr algn="ctr">
              <a:lnSpc>
                <a:spcPts val="2506"/>
              </a:lnSpc>
            </a:pPr>
            <a:r>
              <a:rPr lang="en-US" sz="2506" spc="125">
                <a:solidFill>
                  <a:srgbClr val="FFFFFF"/>
                </a:solidFill>
                <a:latin typeface="Bebas Neue Cyrillic"/>
                <a:ea typeface="Bebas Neue Cyrillic"/>
                <a:cs typeface="Bebas Neue Cyrillic"/>
                <a:sym typeface="Bebas Neue Cyrillic"/>
              </a:rPr>
              <a:t>US</a:t>
            </a:r>
          </a:p>
        </p:txBody>
      </p:sp>
      <p:sp>
        <p:nvSpPr>
          <p:cNvPr name="TextBox 85" id="85"/>
          <p:cNvSpPr txBox="true"/>
          <p:nvPr/>
        </p:nvSpPr>
        <p:spPr>
          <a:xfrm rot="0">
            <a:off x="11710317" y="8071904"/>
            <a:ext cx="705994" cy="339888"/>
          </a:xfrm>
          <a:prstGeom prst="rect">
            <a:avLst/>
          </a:prstGeom>
        </p:spPr>
        <p:txBody>
          <a:bodyPr anchor="t" rtlCol="false" tIns="0" lIns="0" bIns="0" rIns="0">
            <a:spAutoFit/>
          </a:bodyPr>
          <a:lstStyle/>
          <a:p>
            <a:pPr algn="ctr">
              <a:lnSpc>
                <a:spcPts val="2506"/>
              </a:lnSpc>
            </a:pPr>
            <a:r>
              <a:rPr lang="en-US" sz="2506" spc="125">
                <a:solidFill>
                  <a:srgbClr val="FFFFFF"/>
                </a:solidFill>
                <a:latin typeface="Bebas Neue Cyrillic"/>
                <a:ea typeface="Bebas Neue Cyrillic"/>
                <a:cs typeface="Bebas Neue Cyrillic"/>
                <a:sym typeface="Bebas Neue Cyrillic"/>
              </a:rPr>
              <a:t>EU</a:t>
            </a:r>
          </a:p>
        </p:txBody>
      </p:sp>
      <p:sp>
        <p:nvSpPr>
          <p:cNvPr name="TextBox 86" id="86"/>
          <p:cNvSpPr txBox="true"/>
          <p:nvPr/>
        </p:nvSpPr>
        <p:spPr>
          <a:xfrm rot="0">
            <a:off x="11710317" y="7389301"/>
            <a:ext cx="705994" cy="339888"/>
          </a:xfrm>
          <a:prstGeom prst="rect">
            <a:avLst/>
          </a:prstGeom>
        </p:spPr>
        <p:txBody>
          <a:bodyPr anchor="t" rtlCol="false" tIns="0" lIns="0" bIns="0" rIns="0">
            <a:spAutoFit/>
          </a:bodyPr>
          <a:lstStyle/>
          <a:p>
            <a:pPr algn="ctr">
              <a:lnSpc>
                <a:spcPts val="2506"/>
              </a:lnSpc>
            </a:pPr>
            <a:r>
              <a:rPr lang="en-US" sz="2506" spc="125">
                <a:solidFill>
                  <a:srgbClr val="FFFFFF"/>
                </a:solidFill>
                <a:latin typeface="Bebas Neue Cyrillic"/>
                <a:ea typeface="Bebas Neue Cyrillic"/>
                <a:cs typeface="Bebas Neue Cyrillic"/>
                <a:sym typeface="Bebas Neue Cyrillic"/>
              </a:rPr>
              <a:t>BR</a:t>
            </a:r>
          </a:p>
        </p:txBody>
      </p:sp>
      <p:sp>
        <p:nvSpPr>
          <p:cNvPr name="TextBox 87" id="87"/>
          <p:cNvSpPr txBox="true"/>
          <p:nvPr/>
        </p:nvSpPr>
        <p:spPr>
          <a:xfrm rot="0">
            <a:off x="1398521" y="4374939"/>
            <a:ext cx="338797"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V1</a:t>
            </a:r>
          </a:p>
        </p:txBody>
      </p:sp>
      <p:sp>
        <p:nvSpPr>
          <p:cNvPr name="TextBox 88" id="88"/>
          <p:cNvSpPr txBox="true"/>
          <p:nvPr/>
        </p:nvSpPr>
        <p:spPr>
          <a:xfrm rot="0">
            <a:off x="5462947" y="3997422"/>
            <a:ext cx="338797"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V1</a:t>
            </a:r>
          </a:p>
        </p:txBody>
      </p:sp>
      <p:sp>
        <p:nvSpPr>
          <p:cNvPr name="AutoShape 89" id="89"/>
          <p:cNvSpPr/>
          <p:nvPr/>
        </p:nvSpPr>
        <p:spPr>
          <a:xfrm>
            <a:off x="5997381" y="4092606"/>
            <a:ext cx="6972958" cy="0"/>
          </a:xfrm>
          <a:prstGeom prst="line">
            <a:avLst/>
          </a:prstGeom>
          <a:ln cap="flat" w="28575">
            <a:solidFill>
              <a:srgbClr val="FFBD59"/>
            </a:solidFill>
            <a:prstDash val="sysDot"/>
            <a:headEnd type="none" len="sm" w="sm"/>
            <a:tailEnd type="none" len="sm" w="sm"/>
          </a:ln>
        </p:spPr>
      </p:sp>
      <p:sp>
        <p:nvSpPr>
          <p:cNvPr name="AutoShape 90" id="90"/>
          <p:cNvSpPr/>
          <p:nvPr/>
        </p:nvSpPr>
        <p:spPr>
          <a:xfrm>
            <a:off x="12860553" y="3088942"/>
            <a:ext cx="5427447" cy="45"/>
          </a:xfrm>
          <a:prstGeom prst="line">
            <a:avLst/>
          </a:prstGeom>
          <a:ln cap="flat" w="28575">
            <a:solidFill>
              <a:srgbClr val="EE9193"/>
            </a:solidFill>
            <a:prstDash val="solid"/>
            <a:headEnd type="none" len="sm" w="sm"/>
            <a:tailEnd type="none" len="sm" w="sm"/>
          </a:ln>
        </p:spPr>
      </p:sp>
      <p:sp>
        <p:nvSpPr>
          <p:cNvPr name="AutoShape 91" id="91"/>
          <p:cNvSpPr/>
          <p:nvPr/>
        </p:nvSpPr>
        <p:spPr>
          <a:xfrm>
            <a:off x="13185876" y="2418510"/>
            <a:ext cx="5154145" cy="0"/>
          </a:xfrm>
          <a:prstGeom prst="line">
            <a:avLst/>
          </a:prstGeom>
          <a:ln cap="flat" w="28575">
            <a:solidFill>
              <a:srgbClr val="EE9193"/>
            </a:solidFill>
            <a:prstDash val="solid"/>
            <a:headEnd type="none" len="sm" w="sm"/>
            <a:tailEnd type="none" len="sm" w="sm"/>
          </a:ln>
        </p:spPr>
      </p:sp>
      <p:grpSp>
        <p:nvGrpSpPr>
          <p:cNvPr name="Group 92" id="92"/>
          <p:cNvGrpSpPr/>
          <p:nvPr/>
        </p:nvGrpSpPr>
        <p:grpSpPr>
          <a:xfrm rot="0">
            <a:off x="12462822" y="2146259"/>
            <a:ext cx="1089005" cy="544503"/>
            <a:chOff x="0" y="0"/>
            <a:chExt cx="812800" cy="406400"/>
          </a:xfrm>
        </p:grpSpPr>
        <p:sp>
          <p:nvSpPr>
            <p:cNvPr name="Freeform 93" id="93"/>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76A8A2"/>
            </a:solidFill>
          </p:spPr>
        </p:sp>
        <p:sp>
          <p:nvSpPr>
            <p:cNvPr name="TextBox 94" id="94"/>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grpSp>
        <p:nvGrpSpPr>
          <p:cNvPr name="Group 95" id="95"/>
          <p:cNvGrpSpPr/>
          <p:nvPr/>
        </p:nvGrpSpPr>
        <p:grpSpPr>
          <a:xfrm rot="0">
            <a:off x="12453668" y="2816735"/>
            <a:ext cx="1089005" cy="544503"/>
            <a:chOff x="0" y="0"/>
            <a:chExt cx="812800" cy="406400"/>
          </a:xfrm>
        </p:grpSpPr>
        <p:sp>
          <p:nvSpPr>
            <p:cNvPr name="Freeform 96" id="96"/>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76A8A2"/>
            </a:solidFill>
          </p:spPr>
        </p:sp>
        <p:sp>
          <p:nvSpPr>
            <p:cNvPr name="TextBox 97" id="97"/>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TextBox 98" id="98"/>
          <p:cNvSpPr txBox="true"/>
          <p:nvPr/>
        </p:nvSpPr>
        <p:spPr>
          <a:xfrm rot="0">
            <a:off x="12828772" y="2981238"/>
            <a:ext cx="338797"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V1</a:t>
            </a:r>
          </a:p>
        </p:txBody>
      </p:sp>
      <p:sp>
        <p:nvSpPr>
          <p:cNvPr name="AutoShape 99" id="99"/>
          <p:cNvSpPr/>
          <p:nvPr/>
        </p:nvSpPr>
        <p:spPr>
          <a:xfrm>
            <a:off x="13046575" y="3759418"/>
            <a:ext cx="5293446" cy="2221"/>
          </a:xfrm>
          <a:prstGeom prst="line">
            <a:avLst/>
          </a:prstGeom>
          <a:ln cap="flat" w="28575">
            <a:solidFill>
              <a:srgbClr val="EE9193"/>
            </a:solidFill>
            <a:prstDash val="solid"/>
            <a:headEnd type="none" len="sm" w="sm"/>
            <a:tailEnd type="none" len="sm" w="sm"/>
          </a:ln>
        </p:spPr>
      </p:sp>
      <p:grpSp>
        <p:nvGrpSpPr>
          <p:cNvPr name="Group 100" id="100"/>
          <p:cNvGrpSpPr/>
          <p:nvPr/>
        </p:nvGrpSpPr>
        <p:grpSpPr>
          <a:xfrm rot="0">
            <a:off x="12453668" y="3489388"/>
            <a:ext cx="1089005" cy="544503"/>
            <a:chOff x="0" y="0"/>
            <a:chExt cx="812800" cy="406400"/>
          </a:xfrm>
        </p:grpSpPr>
        <p:sp>
          <p:nvSpPr>
            <p:cNvPr name="Freeform 101" id="101"/>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76A8A2"/>
            </a:solidFill>
          </p:spPr>
        </p:sp>
        <p:sp>
          <p:nvSpPr>
            <p:cNvPr name="TextBox 102" id="102"/>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TextBox 103" id="103"/>
          <p:cNvSpPr txBox="true"/>
          <p:nvPr/>
        </p:nvSpPr>
        <p:spPr>
          <a:xfrm rot="0">
            <a:off x="12828772" y="3653891"/>
            <a:ext cx="338797"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V1</a:t>
            </a:r>
          </a:p>
        </p:txBody>
      </p:sp>
      <p:sp>
        <p:nvSpPr>
          <p:cNvPr name="TextBox 104" id="104"/>
          <p:cNvSpPr txBox="true"/>
          <p:nvPr/>
        </p:nvSpPr>
        <p:spPr>
          <a:xfrm rot="0">
            <a:off x="12847079" y="2297032"/>
            <a:ext cx="338797"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FFFFF"/>
                </a:solidFill>
                <a:latin typeface="Gotham Bold"/>
                <a:ea typeface="Gotham Bold"/>
                <a:cs typeface="Gotham Bold"/>
                <a:sym typeface="Gotham Bold"/>
              </a:rPr>
              <a:t>V1</a:t>
            </a:r>
          </a:p>
        </p:txBody>
      </p:sp>
      <p:sp>
        <p:nvSpPr>
          <p:cNvPr name="TextBox 105" id="105"/>
          <p:cNvSpPr txBox="true"/>
          <p:nvPr/>
        </p:nvSpPr>
        <p:spPr>
          <a:xfrm rot="0">
            <a:off x="11765981" y="3663569"/>
            <a:ext cx="705994" cy="339888"/>
          </a:xfrm>
          <a:prstGeom prst="rect">
            <a:avLst/>
          </a:prstGeom>
        </p:spPr>
        <p:txBody>
          <a:bodyPr anchor="t" rtlCol="false" tIns="0" lIns="0" bIns="0" rIns="0">
            <a:spAutoFit/>
          </a:bodyPr>
          <a:lstStyle/>
          <a:p>
            <a:pPr algn="ctr">
              <a:lnSpc>
                <a:spcPts val="2506"/>
              </a:lnSpc>
            </a:pPr>
            <a:r>
              <a:rPr lang="en-US" sz="2506" spc="125">
                <a:solidFill>
                  <a:srgbClr val="FFFFFF"/>
                </a:solidFill>
                <a:latin typeface="Bebas Neue Cyrillic"/>
                <a:ea typeface="Bebas Neue Cyrillic"/>
                <a:cs typeface="Bebas Neue Cyrillic"/>
                <a:sym typeface="Bebas Neue Cyrillic"/>
              </a:rPr>
              <a:t>US</a:t>
            </a:r>
          </a:p>
        </p:txBody>
      </p:sp>
      <p:sp>
        <p:nvSpPr>
          <p:cNvPr name="TextBox 106" id="106"/>
          <p:cNvSpPr txBox="true"/>
          <p:nvPr/>
        </p:nvSpPr>
        <p:spPr>
          <a:xfrm rot="0">
            <a:off x="11738149" y="2981238"/>
            <a:ext cx="705994" cy="339888"/>
          </a:xfrm>
          <a:prstGeom prst="rect">
            <a:avLst/>
          </a:prstGeom>
        </p:spPr>
        <p:txBody>
          <a:bodyPr anchor="t" rtlCol="false" tIns="0" lIns="0" bIns="0" rIns="0">
            <a:spAutoFit/>
          </a:bodyPr>
          <a:lstStyle/>
          <a:p>
            <a:pPr algn="ctr">
              <a:lnSpc>
                <a:spcPts val="2506"/>
              </a:lnSpc>
            </a:pPr>
            <a:r>
              <a:rPr lang="en-US" sz="2506" spc="125">
                <a:solidFill>
                  <a:srgbClr val="FFFFFF"/>
                </a:solidFill>
                <a:latin typeface="Bebas Neue Cyrillic"/>
                <a:ea typeface="Bebas Neue Cyrillic"/>
                <a:cs typeface="Bebas Neue Cyrillic"/>
                <a:sym typeface="Bebas Neue Cyrillic"/>
              </a:rPr>
              <a:t>EU</a:t>
            </a:r>
          </a:p>
        </p:txBody>
      </p:sp>
      <p:sp>
        <p:nvSpPr>
          <p:cNvPr name="TextBox 107" id="107"/>
          <p:cNvSpPr txBox="true"/>
          <p:nvPr/>
        </p:nvSpPr>
        <p:spPr>
          <a:xfrm rot="0">
            <a:off x="11738149" y="2298635"/>
            <a:ext cx="705994" cy="339888"/>
          </a:xfrm>
          <a:prstGeom prst="rect">
            <a:avLst/>
          </a:prstGeom>
        </p:spPr>
        <p:txBody>
          <a:bodyPr anchor="t" rtlCol="false" tIns="0" lIns="0" bIns="0" rIns="0">
            <a:spAutoFit/>
          </a:bodyPr>
          <a:lstStyle/>
          <a:p>
            <a:pPr algn="ctr">
              <a:lnSpc>
                <a:spcPts val="2506"/>
              </a:lnSpc>
            </a:pPr>
            <a:r>
              <a:rPr lang="en-US" sz="2506" spc="125">
                <a:solidFill>
                  <a:srgbClr val="FFFFFF"/>
                </a:solidFill>
                <a:latin typeface="Bebas Neue Cyrillic"/>
                <a:ea typeface="Bebas Neue Cyrillic"/>
                <a:cs typeface="Bebas Neue Cyrillic"/>
                <a:sym typeface="Bebas Neue Cyrillic"/>
              </a:rPr>
              <a:t>BR</a:t>
            </a:r>
          </a:p>
        </p:txBody>
      </p:sp>
      <p:grpSp>
        <p:nvGrpSpPr>
          <p:cNvPr name="Group 108" id="108"/>
          <p:cNvGrpSpPr/>
          <p:nvPr/>
        </p:nvGrpSpPr>
        <p:grpSpPr>
          <a:xfrm rot="0">
            <a:off x="16644737" y="3554947"/>
            <a:ext cx="800643" cy="400321"/>
            <a:chOff x="0" y="0"/>
            <a:chExt cx="812800" cy="406400"/>
          </a:xfrm>
        </p:grpSpPr>
        <p:sp>
          <p:nvSpPr>
            <p:cNvPr name="Freeform 109" id="109"/>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EE9193"/>
            </a:solidFill>
          </p:spPr>
        </p:sp>
        <p:sp>
          <p:nvSpPr>
            <p:cNvPr name="TextBox 110" id="110"/>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TextBox 111" id="111"/>
          <p:cNvSpPr txBox="true"/>
          <p:nvPr/>
        </p:nvSpPr>
        <p:spPr>
          <a:xfrm rot="0">
            <a:off x="16875659" y="3674212"/>
            <a:ext cx="338797"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E0707"/>
                </a:solidFill>
                <a:latin typeface="Gotham Bold"/>
                <a:ea typeface="Gotham Bold"/>
                <a:cs typeface="Gotham Bold"/>
                <a:sym typeface="Gotham Bold"/>
              </a:rPr>
              <a:t>V1</a:t>
            </a:r>
          </a:p>
        </p:txBody>
      </p:sp>
      <p:grpSp>
        <p:nvGrpSpPr>
          <p:cNvPr name="Group 112" id="112"/>
          <p:cNvGrpSpPr/>
          <p:nvPr/>
        </p:nvGrpSpPr>
        <p:grpSpPr>
          <a:xfrm rot="0">
            <a:off x="15723110" y="2888825"/>
            <a:ext cx="800643" cy="400321"/>
            <a:chOff x="0" y="0"/>
            <a:chExt cx="812800" cy="406400"/>
          </a:xfrm>
        </p:grpSpPr>
        <p:sp>
          <p:nvSpPr>
            <p:cNvPr name="Freeform 113" id="113"/>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EE9193"/>
            </a:solidFill>
          </p:spPr>
        </p:sp>
        <p:sp>
          <p:nvSpPr>
            <p:cNvPr name="TextBox 114" id="114"/>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TextBox 115" id="115"/>
          <p:cNvSpPr txBox="true"/>
          <p:nvPr/>
        </p:nvSpPr>
        <p:spPr>
          <a:xfrm rot="0">
            <a:off x="15954033" y="3008090"/>
            <a:ext cx="338797"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E0707"/>
                </a:solidFill>
                <a:latin typeface="Gotham Bold"/>
                <a:ea typeface="Gotham Bold"/>
                <a:cs typeface="Gotham Bold"/>
                <a:sym typeface="Gotham Bold"/>
              </a:rPr>
              <a:t>V1</a:t>
            </a:r>
          </a:p>
        </p:txBody>
      </p:sp>
      <p:grpSp>
        <p:nvGrpSpPr>
          <p:cNvPr name="Group 116" id="116"/>
          <p:cNvGrpSpPr/>
          <p:nvPr/>
        </p:nvGrpSpPr>
        <p:grpSpPr>
          <a:xfrm rot="0">
            <a:off x="17259300" y="2226658"/>
            <a:ext cx="800643" cy="400321"/>
            <a:chOff x="0" y="0"/>
            <a:chExt cx="812800" cy="406400"/>
          </a:xfrm>
        </p:grpSpPr>
        <p:sp>
          <p:nvSpPr>
            <p:cNvPr name="Freeform 117" id="117"/>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EE9193"/>
            </a:solidFill>
          </p:spPr>
        </p:sp>
        <p:sp>
          <p:nvSpPr>
            <p:cNvPr name="TextBox 118" id="118"/>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TextBox 119" id="119"/>
          <p:cNvSpPr txBox="true"/>
          <p:nvPr/>
        </p:nvSpPr>
        <p:spPr>
          <a:xfrm rot="0">
            <a:off x="17490223" y="2345922"/>
            <a:ext cx="338797" cy="281057"/>
          </a:xfrm>
          <a:prstGeom prst="rect">
            <a:avLst/>
          </a:prstGeom>
        </p:spPr>
        <p:txBody>
          <a:bodyPr anchor="t" rtlCol="false" tIns="0" lIns="0" bIns="0" rIns="0">
            <a:spAutoFit/>
          </a:bodyPr>
          <a:lstStyle/>
          <a:p>
            <a:pPr algn="ctr">
              <a:lnSpc>
                <a:spcPts val="2114"/>
              </a:lnSpc>
              <a:spcBef>
                <a:spcPct val="0"/>
              </a:spcBef>
            </a:pPr>
            <a:r>
              <a:rPr lang="en-US" b="true" sz="2114" spc="95">
                <a:solidFill>
                  <a:srgbClr val="FE0707"/>
                </a:solidFill>
                <a:latin typeface="Gotham Bold"/>
                <a:ea typeface="Gotham Bold"/>
                <a:cs typeface="Gotham Bold"/>
                <a:sym typeface="Gotham Bold"/>
              </a:rPr>
              <a:t>V1</a:t>
            </a:r>
          </a:p>
        </p:txBody>
      </p:sp>
      <p:sp>
        <p:nvSpPr>
          <p:cNvPr name="TextBox 120" id="120"/>
          <p:cNvSpPr txBox="true"/>
          <p:nvPr/>
        </p:nvSpPr>
        <p:spPr>
          <a:xfrm rot="0">
            <a:off x="15907556" y="3994282"/>
            <a:ext cx="2217855" cy="268287"/>
          </a:xfrm>
          <a:prstGeom prst="rect">
            <a:avLst/>
          </a:prstGeom>
        </p:spPr>
        <p:txBody>
          <a:bodyPr anchor="t" rtlCol="false" tIns="0" lIns="0" bIns="0" rIns="0">
            <a:spAutoFit/>
          </a:bodyPr>
          <a:lstStyle/>
          <a:p>
            <a:pPr algn="ctr">
              <a:lnSpc>
                <a:spcPts val="1937"/>
              </a:lnSpc>
            </a:pPr>
            <a:r>
              <a:rPr lang="en-US" sz="1937" spc="96">
                <a:solidFill>
                  <a:srgbClr val="FFFFFF"/>
                </a:solidFill>
                <a:latin typeface="Bebas Neue Cyrillic"/>
                <a:ea typeface="Bebas Neue Cyrillic"/>
                <a:cs typeface="Bebas Neue Cyrillic"/>
                <a:sym typeface="Bebas Neue Cyrillic"/>
              </a:rPr>
              <a:t>REFUSAL</a:t>
            </a:r>
          </a:p>
        </p:txBody>
      </p:sp>
      <p:sp>
        <p:nvSpPr>
          <p:cNvPr name="TextBox 121" id="121"/>
          <p:cNvSpPr txBox="true"/>
          <p:nvPr/>
        </p:nvSpPr>
        <p:spPr>
          <a:xfrm rot="0">
            <a:off x="14990173" y="3340176"/>
            <a:ext cx="2224283" cy="268287"/>
          </a:xfrm>
          <a:prstGeom prst="rect">
            <a:avLst/>
          </a:prstGeom>
        </p:spPr>
        <p:txBody>
          <a:bodyPr anchor="t" rtlCol="false" tIns="0" lIns="0" bIns="0" rIns="0">
            <a:spAutoFit/>
          </a:bodyPr>
          <a:lstStyle/>
          <a:p>
            <a:pPr algn="ctr">
              <a:lnSpc>
                <a:spcPts val="1937"/>
              </a:lnSpc>
            </a:pPr>
            <a:r>
              <a:rPr lang="en-US" sz="1937" spc="96">
                <a:solidFill>
                  <a:srgbClr val="FFFFFF"/>
                </a:solidFill>
                <a:latin typeface="Bebas Neue Cyrillic"/>
                <a:ea typeface="Bebas Neue Cyrillic"/>
                <a:cs typeface="Bebas Neue Cyrillic"/>
                <a:sym typeface="Bebas Neue Cyrillic"/>
              </a:rPr>
              <a:t>REFUSAL</a:t>
            </a:r>
          </a:p>
        </p:txBody>
      </p:sp>
      <p:sp>
        <p:nvSpPr>
          <p:cNvPr name="TextBox 122" id="122"/>
          <p:cNvSpPr txBox="true"/>
          <p:nvPr/>
        </p:nvSpPr>
        <p:spPr>
          <a:xfrm rot="0">
            <a:off x="16523753" y="2692116"/>
            <a:ext cx="2224283" cy="268287"/>
          </a:xfrm>
          <a:prstGeom prst="rect">
            <a:avLst/>
          </a:prstGeom>
        </p:spPr>
        <p:txBody>
          <a:bodyPr anchor="t" rtlCol="false" tIns="0" lIns="0" bIns="0" rIns="0">
            <a:spAutoFit/>
          </a:bodyPr>
          <a:lstStyle/>
          <a:p>
            <a:pPr algn="ctr">
              <a:lnSpc>
                <a:spcPts val="1937"/>
              </a:lnSpc>
            </a:pPr>
            <a:r>
              <a:rPr lang="en-US" sz="1937" spc="96">
                <a:solidFill>
                  <a:srgbClr val="FFFFFF"/>
                </a:solidFill>
                <a:latin typeface="Bebas Neue Cyrillic"/>
                <a:ea typeface="Bebas Neue Cyrillic"/>
                <a:cs typeface="Bebas Neue Cyrillic"/>
                <a:sym typeface="Bebas Neue Cyrillic"/>
              </a:rPr>
              <a:t>REFUSAL</a:t>
            </a:r>
          </a:p>
        </p:txBody>
      </p:sp>
      <p:sp>
        <p:nvSpPr>
          <p:cNvPr name="TextBox 123" id="123"/>
          <p:cNvSpPr txBox="true"/>
          <p:nvPr/>
        </p:nvSpPr>
        <p:spPr>
          <a:xfrm rot="0">
            <a:off x="14895391" y="9304629"/>
            <a:ext cx="2224283" cy="270250"/>
          </a:xfrm>
          <a:prstGeom prst="rect">
            <a:avLst/>
          </a:prstGeom>
        </p:spPr>
        <p:txBody>
          <a:bodyPr anchor="t" rtlCol="false" tIns="0" lIns="0" bIns="0" rIns="0">
            <a:spAutoFit/>
          </a:bodyPr>
          <a:lstStyle/>
          <a:p>
            <a:pPr algn="ctr">
              <a:lnSpc>
                <a:spcPts val="2049"/>
              </a:lnSpc>
            </a:pPr>
            <a:r>
              <a:rPr lang="en-US" sz="2049" spc="102">
                <a:solidFill>
                  <a:srgbClr val="FFFFFF"/>
                </a:solidFill>
                <a:latin typeface="Bebas Neue Cyrillic"/>
                <a:ea typeface="Bebas Neue Cyrillic"/>
                <a:cs typeface="Bebas Neue Cyrillic"/>
                <a:sym typeface="Bebas Neue Cyrillic"/>
              </a:rPr>
              <a:t>GRANTED!</a:t>
            </a:r>
          </a:p>
        </p:txBody>
      </p:sp>
      <p:sp>
        <p:nvSpPr>
          <p:cNvPr name="TextBox 124" id="124"/>
          <p:cNvSpPr txBox="true"/>
          <p:nvPr/>
        </p:nvSpPr>
        <p:spPr>
          <a:xfrm rot="0">
            <a:off x="15763518" y="8564140"/>
            <a:ext cx="2224283" cy="270250"/>
          </a:xfrm>
          <a:prstGeom prst="rect">
            <a:avLst/>
          </a:prstGeom>
        </p:spPr>
        <p:txBody>
          <a:bodyPr anchor="t" rtlCol="false" tIns="0" lIns="0" bIns="0" rIns="0">
            <a:spAutoFit/>
          </a:bodyPr>
          <a:lstStyle/>
          <a:p>
            <a:pPr algn="ctr">
              <a:lnSpc>
                <a:spcPts val="2049"/>
              </a:lnSpc>
            </a:pPr>
            <a:r>
              <a:rPr lang="en-US" sz="2049" spc="102">
                <a:solidFill>
                  <a:srgbClr val="FFFFFF"/>
                </a:solidFill>
                <a:latin typeface="Bebas Neue Cyrillic"/>
                <a:ea typeface="Bebas Neue Cyrillic"/>
                <a:cs typeface="Bebas Neue Cyrillic"/>
                <a:sym typeface="Bebas Neue Cyrillic"/>
              </a:rPr>
              <a:t>GRANTED!</a:t>
            </a:r>
          </a:p>
        </p:txBody>
      </p:sp>
      <p:sp>
        <p:nvSpPr>
          <p:cNvPr name="TextBox 125" id="125"/>
          <p:cNvSpPr txBox="true"/>
          <p:nvPr/>
        </p:nvSpPr>
        <p:spPr>
          <a:xfrm rot="0">
            <a:off x="14708142" y="7934252"/>
            <a:ext cx="2224283" cy="270250"/>
          </a:xfrm>
          <a:prstGeom prst="rect">
            <a:avLst/>
          </a:prstGeom>
        </p:spPr>
        <p:txBody>
          <a:bodyPr anchor="t" rtlCol="false" tIns="0" lIns="0" bIns="0" rIns="0">
            <a:spAutoFit/>
          </a:bodyPr>
          <a:lstStyle/>
          <a:p>
            <a:pPr algn="ctr">
              <a:lnSpc>
                <a:spcPts val="2049"/>
              </a:lnSpc>
            </a:pPr>
            <a:r>
              <a:rPr lang="en-US" sz="2049" spc="102">
                <a:solidFill>
                  <a:srgbClr val="FFFFFF"/>
                </a:solidFill>
                <a:latin typeface="Bebas Neue Cyrillic"/>
                <a:ea typeface="Bebas Neue Cyrillic"/>
                <a:cs typeface="Bebas Neue Cyrillic"/>
                <a:sym typeface="Bebas Neue Cyrillic"/>
              </a:rPr>
              <a:t>GRANTED!</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grpSp>
        <p:nvGrpSpPr>
          <p:cNvPr name="Group 3" id="3"/>
          <p:cNvGrpSpPr/>
          <p:nvPr/>
        </p:nvGrpSpPr>
        <p:grpSpPr>
          <a:xfrm rot="0">
            <a:off x="269644" y="1610311"/>
            <a:ext cx="4246518" cy="5980714"/>
            <a:chOff x="0" y="0"/>
            <a:chExt cx="1500279" cy="2112965"/>
          </a:xfrm>
        </p:grpSpPr>
        <p:sp>
          <p:nvSpPr>
            <p:cNvPr name="Freeform 4" id="4"/>
            <p:cNvSpPr/>
            <p:nvPr/>
          </p:nvSpPr>
          <p:spPr>
            <a:xfrm flipH="false" flipV="false" rot="0">
              <a:off x="0" y="0"/>
              <a:ext cx="1500279" cy="2112964"/>
            </a:xfrm>
            <a:custGeom>
              <a:avLst/>
              <a:gdLst/>
              <a:ahLst/>
              <a:cxnLst/>
              <a:rect r="r" b="b" t="t" l="l"/>
              <a:pathLst>
                <a:path h="2112964" w="1500279">
                  <a:moveTo>
                    <a:pt x="142204" y="0"/>
                  </a:moveTo>
                  <a:lnTo>
                    <a:pt x="1358076" y="0"/>
                  </a:lnTo>
                  <a:cubicBezTo>
                    <a:pt x="1395790" y="0"/>
                    <a:pt x="1431960" y="14982"/>
                    <a:pt x="1458629" y="41650"/>
                  </a:cubicBezTo>
                  <a:cubicBezTo>
                    <a:pt x="1485297" y="68319"/>
                    <a:pt x="1500279" y="104489"/>
                    <a:pt x="1500279" y="142204"/>
                  </a:cubicBezTo>
                  <a:lnTo>
                    <a:pt x="1500279" y="1970761"/>
                  </a:lnTo>
                  <a:cubicBezTo>
                    <a:pt x="1500279" y="2049298"/>
                    <a:pt x="1436613" y="2112964"/>
                    <a:pt x="1358076" y="2112964"/>
                  </a:cubicBezTo>
                  <a:lnTo>
                    <a:pt x="142204" y="2112964"/>
                  </a:lnTo>
                  <a:cubicBezTo>
                    <a:pt x="63667" y="2112964"/>
                    <a:pt x="0" y="2049298"/>
                    <a:pt x="0" y="1970761"/>
                  </a:cubicBezTo>
                  <a:lnTo>
                    <a:pt x="0" y="142204"/>
                  </a:lnTo>
                  <a:cubicBezTo>
                    <a:pt x="0" y="63667"/>
                    <a:pt x="63667" y="0"/>
                    <a:pt x="142204" y="0"/>
                  </a:cubicBezTo>
                  <a:close/>
                </a:path>
              </a:pathLst>
            </a:custGeom>
            <a:solidFill>
              <a:srgbClr val="FFFFFF"/>
            </a:solidFill>
            <a:ln cap="rnd">
              <a:noFill/>
              <a:prstDash val="solid"/>
              <a:round/>
            </a:ln>
          </p:spPr>
        </p:sp>
        <p:sp>
          <p:nvSpPr>
            <p:cNvPr name="TextBox 5" id="5"/>
            <p:cNvSpPr txBox="true"/>
            <p:nvPr/>
          </p:nvSpPr>
          <p:spPr>
            <a:xfrm>
              <a:off x="0" y="-47625"/>
              <a:ext cx="1500279" cy="2160590"/>
            </a:xfrm>
            <a:prstGeom prst="rect">
              <a:avLst/>
            </a:prstGeom>
          </p:spPr>
          <p:txBody>
            <a:bodyPr anchor="ctr" rtlCol="false" tIns="50800" lIns="50800" bIns="50800" rIns="50800"/>
            <a:lstStyle/>
            <a:p>
              <a:pPr algn="ctr" marL="0" indent="0" lvl="0">
                <a:lnSpc>
                  <a:spcPts val="2240"/>
                </a:lnSpc>
                <a:spcBef>
                  <a:spcPct val="0"/>
                </a:spcBef>
              </a:pPr>
            </a:p>
          </p:txBody>
        </p:sp>
      </p:grpSp>
      <p:grpSp>
        <p:nvGrpSpPr>
          <p:cNvPr name="Group 6" id="6"/>
          <p:cNvGrpSpPr/>
          <p:nvPr/>
        </p:nvGrpSpPr>
        <p:grpSpPr>
          <a:xfrm rot="0">
            <a:off x="269644" y="1439311"/>
            <a:ext cx="3683229" cy="1316984"/>
            <a:chOff x="0" y="0"/>
            <a:chExt cx="1301271" cy="465285"/>
          </a:xfrm>
        </p:grpSpPr>
        <p:sp>
          <p:nvSpPr>
            <p:cNvPr name="Freeform 7" id="7"/>
            <p:cNvSpPr/>
            <p:nvPr/>
          </p:nvSpPr>
          <p:spPr>
            <a:xfrm flipH="false" flipV="false" rot="0">
              <a:off x="0" y="0"/>
              <a:ext cx="1301271" cy="465285"/>
            </a:xfrm>
            <a:custGeom>
              <a:avLst/>
              <a:gdLst/>
              <a:ahLst/>
              <a:cxnLst/>
              <a:rect r="r" b="b" t="t" l="l"/>
              <a:pathLst>
                <a:path h="465285" w="1301271">
                  <a:moveTo>
                    <a:pt x="0" y="0"/>
                  </a:moveTo>
                  <a:lnTo>
                    <a:pt x="1301271" y="0"/>
                  </a:lnTo>
                  <a:lnTo>
                    <a:pt x="1301271" y="465285"/>
                  </a:lnTo>
                  <a:lnTo>
                    <a:pt x="0" y="465285"/>
                  </a:lnTo>
                  <a:close/>
                </a:path>
              </a:pathLst>
            </a:custGeom>
            <a:solidFill>
              <a:srgbClr val="EE9193"/>
            </a:solidFill>
            <a:ln cap="sq">
              <a:noFill/>
              <a:prstDash val="solid"/>
              <a:miter/>
            </a:ln>
          </p:spPr>
        </p:sp>
        <p:sp>
          <p:nvSpPr>
            <p:cNvPr name="TextBox 8" id="8"/>
            <p:cNvSpPr txBox="true"/>
            <p:nvPr/>
          </p:nvSpPr>
          <p:spPr>
            <a:xfrm>
              <a:off x="0" y="-47625"/>
              <a:ext cx="1301271" cy="512910"/>
            </a:xfrm>
            <a:prstGeom prst="rect">
              <a:avLst/>
            </a:prstGeom>
          </p:spPr>
          <p:txBody>
            <a:bodyPr anchor="ctr" rtlCol="false" tIns="50800" lIns="50800" bIns="50800" rIns="50800"/>
            <a:lstStyle/>
            <a:p>
              <a:pPr algn="ctr" marL="0" indent="0" lvl="0">
                <a:lnSpc>
                  <a:spcPts val="2240"/>
                </a:lnSpc>
                <a:spcBef>
                  <a:spcPct val="0"/>
                </a:spcBef>
              </a:pPr>
            </a:p>
          </p:txBody>
        </p:sp>
      </p:grpSp>
      <p:sp>
        <p:nvSpPr>
          <p:cNvPr name="TextBox 9" id="9"/>
          <p:cNvSpPr txBox="true"/>
          <p:nvPr/>
        </p:nvSpPr>
        <p:spPr>
          <a:xfrm rot="0">
            <a:off x="39975" y="1381817"/>
            <a:ext cx="2337097" cy="612407"/>
          </a:xfrm>
          <a:prstGeom prst="rect">
            <a:avLst/>
          </a:prstGeom>
        </p:spPr>
        <p:txBody>
          <a:bodyPr anchor="t" rtlCol="false" tIns="0" lIns="0" bIns="0" rIns="0">
            <a:spAutoFit/>
          </a:bodyPr>
          <a:lstStyle/>
          <a:p>
            <a:pPr algn="ctr">
              <a:lnSpc>
                <a:spcPts val="4857"/>
              </a:lnSpc>
            </a:pPr>
            <a:r>
              <a:rPr lang="en-US" sz="4047">
                <a:solidFill>
                  <a:srgbClr val="FFFFFF"/>
                </a:solidFill>
                <a:latin typeface="Norwester"/>
                <a:ea typeface="Norwester"/>
                <a:cs typeface="Norwester"/>
                <a:sym typeface="Norwester"/>
              </a:rPr>
              <a:t>DRAFT</a:t>
            </a:r>
          </a:p>
        </p:txBody>
      </p:sp>
      <p:grpSp>
        <p:nvGrpSpPr>
          <p:cNvPr name="Group 10" id="10"/>
          <p:cNvGrpSpPr/>
          <p:nvPr/>
        </p:nvGrpSpPr>
        <p:grpSpPr>
          <a:xfrm rot="0">
            <a:off x="3205987" y="1439311"/>
            <a:ext cx="1316984" cy="1316984"/>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76200" cap="sq">
              <a:solidFill>
                <a:srgbClr val="EE9193"/>
              </a:solidFill>
              <a:prstDash val="solid"/>
              <a:miter/>
            </a:ln>
          </p:spPr>
        </p:sp>
        <p:sp>
          <p:nvSpPr>
            <p:cNvPr name="TextBox 12" id="12"/>
            <p:cNvSpPr txBox="true"/>
            <p:nvPr/>
          </p:nvSpPr>
          <p:spPr>
            <a:xfrm>
              <a:off x="76200" y="28575"/>
              <a:ext cx="660400" cy="708025"/>
            </a:xfrm>
            <a:prstGeom prst="rect">
              <a:avLst/>
            </a:prstGeom>
          </p:spPr>
          <p:txBody>
            <a:bodyPr anchor="ctr" rtlCol="false" tIns="50800" lIns="50800" bIns="50800" rIns="50800"/>
            <a:lstStyle/>
            <a:p>
              <a:pPr algn="ctr">
                <a:lnSpc>
                  <a:spcPts val="2240"/>
                </a:lnSpc>
              </a:pPr>
            </a:p>
          </p:txBody>
        </p:sp>
      </p:grpSp>
      <p:sp>
        <p:nvSpPr>
          <p:cNvPr name="TextBox 13" id="13"/>
          <p:cNvSpPr txBox="true"/>
          <p:nvPr/>
        </p:nvSpPr>
        <p:spPr>
          <a:xfrm rot="0">
            <a:off x="3537017" y="1746256"/>
            <a:ext cx="654924" cy="767929"/>
          </a:xfrm>
          <a:prstGeom prst="rect">
            <a:avLst/>
          </a:prstGeom>
        </p:spPr>
        <p:txBody>
          <a:bodyPr anchor="t" rtlCol="false" tIns="0" lIns="0" bIns="0" rIns="0">
            <a:spAutoFit/>
          </a:bodyPr>
          <a:lstStyle/>
          <a:p>
            <a:pPr algn="ctr">
              <a:lnSpc>
                <a:spcPts val="5622"/>
              </a:lnSpc>
            </a:pPr>
            <a:r>
              <a:rPr lang="en-US" sz="4685">
                <a:solidFill>
                  <a:srgbClr val="EE9193"/>
                </a:solidFill>
                <a:latin typeface="Horizon"/>
                <a:ea typeface="Horizon"/>
                <a:cs typeface="Horizon"/>
                <a:sym typeface="Horizon"/>
              </a:rPr>
              <a:t>1</a:t>
            </a:r>
          </a:p>
        </p:txBody>
      </p:sp>
      <p:sp>
        <p:nvSpPr>
          <p:cNvPr name="TextBox 14" id="14"/>
          <p:cNvSpPr txBox="true"/>
          <p:nvPr/>
        </p:nvSpPr>
        <p:spPr>
          <a:xfrm rot="0">
            <a:off x="-306821" y="3118244"/>
            <a:ext cx="5399448" cy="1829669"/>
          </a:xfrm>
          <a:prstGeom prst="rect">
            <a:avLst/>
          </a:prstGeom>
        </p:spPr>
        <p:txBody>
          <a:bodyPr anchor="t" rtlCol="false" tIns="0" lIns="0" bIns="0" rIns="0">
            <a:spAutoFit/>
          </a:bodyPr>
          <a:lstStyle/>
          <a:p>
            <a:pPr algn="ctr">
              <a:lnSpc>
                <a:spcPts val="2961"/>
              </a:lnSpc>
            </a:pPr>
            <a:r>
              <a:rPr lang="en-US" sz="2115">
                <a:solidFill>
                  <a:srgbClr val="4F525C"/>
                </a:solidFill>
                <a:latin typeface="Aperture"/>
                <a:ea typeface="Aperture"/>
                <a:cs typeface="Aperture"/>
                <a:sym typeface="Aperture"/>
              </a:rPr>
              <a:t>draft a robust &amp; globally </a:t>
            </a:r>
          </a:p>
          <a:p>
            <a:pPr algn="ctr">
              <a:lnSpc>
                <a:spcPts val="2961"/>
              </a:lnSpc>
            </a:pPr>
            <a:r>
              <a:rPr lang="en-US" sz="2115">
                <a:solidFill>
                  <a:srgbClr val="4F525C"/>
                </a:solidFill>
                <a:latin typeface="Aperture"/>
                <a:ea typeface="Aperture"/>
                <a:cs typeface="Aperture"/>
                <a:sym typeface="Aperture"/>
              </a:rPr>
              <a:t>compatible (incl. US/EPO) patent </a:t>
            </a:r>
          </a:p>
          <a:p>
            <a:pPr algn="ctr">
              <a:lnSpc>
                <a:spcPts val="2961"/>
              </a:lnSpc>
            </a:pPr>
            <a:r>
              <a:rPr lang="en-US" sz="2115">
                <a:solidFill>
                  <a:srgbClr val="4F525C"/>
                </a:solidFill>
                <a:latin typeface="Aperture"/>
                <a:ea typeface="Aperture"/>
                <a:cs typeface="Aperture"/>
                <a:sym typeface="Aperture"/>
              </a:rPr>
              <a:t>application by experienced </a:t>
            </a:r>
          </a:p>
          <a:p>
            <a:pPr algn="ctr">
              <a:lnSpc>
                <a:spcPts val="2961"/>
              </a:lnSpc>
            </a:pPr>
            <a:r>
              <a:rPr lang="en-US" sz="2115">
                <a:solidFill>
                  <a:srgbClr val="4F525C"/>
                </a:solidFill>
                <a:latin typeface="Aperture"/>
                <a:ea typeface="Aperture"/>
                <a:cs typeface="Aperture"/>
                <a:sym typeface="Aperture"/>
              </a:rPr>
              <a:t>patent experts at ~50% of</a:t>
            </a:r>
          </a:p>
          <a:p>
            <a:pPr algn="ctr">
              <a:lnSpc>
                <a:spcPts val="2961"/>
              </a:lnSpc>
            </a:pPr>
            <a:r>
              <a:rPr lang="en-US" sz="2115">
                <a:solidFill>
                  <a:srgbClr val="4F525C"/>
                </a:solidFill>
                <a:latin typeface="Aperture"/>
                <a:ea typeface="Aperture"/>
                <a:cs typeface="Aperture"/>
                <a:sym typeface="Aperture"/>
              </a:rPr>
              <a:t>the standard US pricing</a:t>
            </a:r>
          </a:p>
        </p:txBody>
      </p:sp>
      <p:sp>
        <p:nvSpPr>
          <p:cNvPr name="TextBox 15" id="15"/>
          <p:cNvSpPr txBox="true"/>
          <p:nvPr/>
        </p:nvSpPr>
        <p:spPr>
          <a:xfrm rot="0">
            <a:off x="783622" y="1879028"/>
            <a:ext cx="1860390" cy="487492"/>
          </a:xfrm>
          <a:prstGeom prst="rect">
            <a:avLst/>
          </a:prstGeom>
        </p:spPr>
        <p:txBody>
          <a:bodyPr anchor="t" rtlCol="false" tIns="0" lIns="0" bIns="0" rIns="0">
            <a:spAutoFit/>
          </a:bodyPr>
          <a:lstStyle/>
          <a:p>
            <a:pPr algn="ctr">
              <a:lnSpc>
                <a:spcPts val="3866"/>
              </a:lnSpc>
            </a:pPr>
            <a:r>
              <a:rPr lang="en-US" sz="3222">
                <a:solidFill>
                  <a:srgbClr val="FFFFFF"/>
                </a:solidFill>
                <a:latin typeface="Norwester"/>
                <a:ea typeface="Norwester"/>
                <a:cs typeface="Norwester"/>
                <a:sym typeface="Norwester"/>
              </a:rPr>
              <a:t>a killer</a:t>
            </a:r>
          </a:p>
        </p:txBody>
      </p:sp>
      <p:sp>
        <p:nvSpPr>
          <p:cNvPr name="TextBox 16" id="16"/>
          <p:cNvSpPr txBox="true"/>
          <p:nvPr/>
        </p:nvSpPr>
        <p:spPr>
          <a:xfrm rot="0">
            <a:off x="1312839" y="2295444"/>
            <a:ext cx="1893147" cy="427956"/>
          </a:xfrm>
          <a:prstGeom prst="rect">
            <a:avLst/>
          </a:prstGeom>
        </p:spPr>
        <p:txBody>
          <a:bodyPr anchor="t" rtlCol="false" tIns="0" lIns="0" bIns="0" rIns="0">
            <a:spAutoFit/>
          </a:bodyPr>
          <a:lstStyle/>
          <a:p>
            <a:pPr algn="ctr">
              <a:lnSpc>
                <a:spcPts val="3318"/>
              </a:lnSpc>
            </a:pPr>
            <a:r>
              <a:rPr lang="en-US" sz="2765">
                <a:solidFill>
                  <a:srgbClr val="FFFFFF"/>
                </a:solidFill>
                <a:latin typeface="Norwester"/>
                <a:ea typeface="Norwester"/>
                <a:cs typeface="Norwester"/>
                <a:sym typeface="Norwester"/>
              </a:rPr>
              <a:t>application</a:t>
            </a:r>
          </a:p>
        </p:txBody>
      </p:sp>
      <p:sp>
        <p:nvSpPr>
          <p:cNvPr name="Freeform 17" id="17"/>
          <p:cNvSpPr/>
          <p:nvPr/>
        </p:nvSpPr>
        <p:spPr>
          <a:xfrm flipH="false" flipV="false" rot="0">
            <a:off x="39975" y="9258300"/>
            <a:ext cx="1725626" cy="864970"/>
          </a:xfrm>
          <a:custGeom>
            <a:avLst/>
            <a:gdLst/>
            <a:ahLst/>
            <a:cxnLst/>
            <a:rect r="r" b="b" t="t" l="l"/>
            <a:pathLst>
              <a:path h="864970" w="1725626">
                <a:moveTo>
                  <a:pt x="0" y="0"/>
                </a:moveTo>
                <a:lnTo>
                  <a:pt x="1725626" y="0"/>
                </a:lnTo>
                <a:lnTo>
                  <a:pt x="1725626" y="864970"/>
                </a:lnTo>
                <a:lnTo>
                  <a:pt x="0" y="864970"/>
                </a:lnTo>
                <a:lnTo>
                  <a:pt x="0" y="0"/>
                </a:lnTo>
                <a:close/>
              </a:path>
            </a:pathLst>
          </a:custGeom>
          <a:blipFill>
            <a:blip r:embed="rId3"/>
            <a:stretch>
              <a:fillRect l="0" t="0" r="0" b="0"/>
            </a:stretch>
          </a:blipFill>
          <a:ln cap="sq">
            <a:noFill/>
            <a:prstDash val="solid"/>
            <a:miter/>
          </a:ln>
        </p:spPr>
      </p:sp>
      <p:grpSp>
        <p:nvGrpSpPr>
          <p:cNvPr name="Group 18" id="18"/>
          <p:cNvGrpSpPr/>
          <p:nvPr/>
        </p:nvGrpSpPr>
        <p:grpSpPr>
          <a:xfrm rot="0">
            <a:off x="4771360" y="2217704"/>
            <a:ext cx="4246518" cy="5980714"/>
            <a:chOff x="0" y="0"/>
            <a:chExt cx="1500279" cy="2112965"/>
          </a:xfrm>
        </p:grpSpPr>
        <p:sp>
          <p:nvSpPr>
            <p:cNvPr name="Freeform 19" id="19"/>
            <p:cNvSpPr/>
            <p:nvPr/>
          </p:nvSpPr>
          <p:spPr>
            <a:xfrm flipH="false" flipV="false" rot="0">
              <a:off x="0" y="0"/>
              <a:ext cx="1500279" cy="2112964"/>
            </a:xfrm>
            <a:custGeom>
              <a:avLst/>
              <a:gdLst/>
              <a:ahLst/>
              <a:cxnLst/>
              <a:rect r="r" b="b" t="t" l="l"/>
              <a:pathLst>
                <a:path h="2112964" w="1500279">
                  <a:moveTo>
                    <a:pt x="142204" y="0"/>
                  </a:moveTo>
                  <a:lnTo>
                    <a:pt x="1358076" y="0"/>
                  </a:lnTo>
                  <a:cubicBezTo>
                    <a:pt x="1395790" y="0"/>
                    <a:pt x="1431960" y="14982"/>
                    <a:pt x="1458629" y="41650"/>
                  </a:cubicBezTo>
                  <a:cubicBezTo>
                    <a:pt x="1485297" y="68319"/>
                    <a:pt x="1500279" y="104489"/>
                    <a:pt x="1500279" y="142204"/>
                  </a:cubicBezTo>
                  <a:lnTo>
                    <a:pt x="1500279" y="1970761"/>
                  </a:lnTo>
                  <a:cubicBezTo>
                    <a:pt x="1500279" y="2049298"/>
                    <a:pt x="1436613" y="2112964"/>
                    <a:pt x="1358076" y="2112964"/>
                  </a:cubicBezTo>
                  <a:lnTo>
                    <a:pt x="142204" y="2112964"/>
                  </a:lnTo>
                  <a:cubicBezTo>
                    <a:pt x="63667" y="2112964"/>
                    <a:pt x="0" y="2049298"/>
                    <a:pt x="0" y="1970761"/>
                  </a:cubicBezTo>
                  <a:lnTo>
                    <a:pt x="0" y="142204"/>
                  </a:lnTo>
                  <a:cubicBezTo>
                    <a:pt x="0" y="63667"/>
                    <a:pt x="63667" y="0"/>
                    <a:pt x="142204" y="0"/>
                  </a:cubicBezTo>
                  <a:close/>
                </a:path>
              </a:pathLst>
            </a:custGeom>
            <a:solidFill>
              <a:srgbClr val="FFFFFF"/>
            </a:solidFill>
            <a:ln cap="rnd">
              <a:noFill/>
              <a:prstDash val="solid"/>
              <a:round/>
            </a:ln>
          </p:spPr>
        </p:sp>
        <p:sp>
          <p:nvSpPr>
            <p:cNvPr name="TextBox 20" id="20"/>
            <p:cNvSpPr txBox="true"/>
            <p:nvPr/>
          </p:nvSpPr>
          <p:spPr>
            <a:xfrm>
              <a:off x="0" y="-47625"/>
              <a:ext cx="1500279" cy="2160590"/>
            </a:xfrm>
            <a:prstGeom prst="rect">
              <a:avLst/>
            </a:prstGeom>
          </p:spPr>
          <p:txBody>
            <a:bodyPr anchor="ctr" rtlCol="false" tIns="50800" lIns="50800" bIns="50800" rIns="50800"/>
            <a:lstStyle/>
            <a:p>
              <a:pPr algn="ctr" marL="0" indent="0" lvl="0">
                <a:lnSpc>
                  <a:spcPts val="2240"/>
                </a:lnSpc>
                <a:spcBef>
                  <a:spcPct val="0"/>
                </a:spcBef>
              </a:pPr>
            </a:p>
          </p:txBody>
        </p:sp>
      </p:grpSp>
      <p:grpSp>
        <p:nvGrpSpPr>
          <p:cNvPr name="Group 21" id="21"/>
          <p:cNvGrpSpPr/>
          <p:nvPr/>
        </p:nvGrpSpPr>
        <p:grpSpPr>
          <a:xfrm rot="0">
            <a:off x="4771360" y="2046704"/>
            <a:ext cx="3683229" cy="1316984"/>
            <a:chOff x="0" y="0"/>
            <a:chExt cx="1301271" cy="465285"/>
          </a:xfrm>
        </p:grpSpPr>
        <p:sp>
          <p:nvSpPr>
            <p:cNvPr name="Freeform 22" id="22"/>
            <p:cNvSpPr/>
            <p:nvPr/>
          </p:nvSpPr>
          <p:spPr>
            <a:xfrm flipH="false" flipV="false" rot="0">
              <a:off x="0" y="0"/>
              <a:ext cx="1301271" cy="465285"/>
            </a:xfrm>
            <a:custGeom>
              <a:avLst/>
              <a:gdLst/>
              <a:ahLst/>
              <a:cxnLst/>
              <a:rect r="r" b="b" t="t" l="l"/>
              <a:pathLst>
                <a:path h="465285" w="1301271">
                  <a:moveTo>
                    <a:pt x="0" y="0"/>
                  </a:moveTo>
                  <a:lnTo>
                    <a:pt x="1301271" y="0"/>
                  </a:lnTo>
                  <a:lnTo>
                    <a:pt x="1301271" y="465285"/>
                  </a:lnTo>
                  <a:lnTo>
                    <a:pt x="0" y="465285"/>
                  </a:lnTo>
                  <a:close/>
                </a:path>
              </a:pathLst>
            </a:custGeom>
            <a:solidFill>
              <a:srgbClr val="EE9193"/>
            </a:solidFill>
            <a:ln cap="sq">
              <a:noFill/>
              <a:prstDash val="solid"/>
              <a:miter/>
            </a:ln>
          </p:spPr>
        </p:sp>
        <p:sp>
          <p:nvSpPr>
            <p:cNvPr name="TextBox 23" id="23"/>
            <p:cNvSpPr txBox="true"/>
            <p:nvPr/>
          </p:nvSpPr>
          <p:spPr>
            <a:xfrm>
              <a:off x="0" y="-47625"/>
              <a:ext cx="1301271" cy="512910"/>
            </a:xfrm>
            <a:prstGeom prst="rect">
              <a:avLst/>
            </a:prstGeom>
          </p:spPr>
          <p:txBody>
            <a:bodyPr anchor="ctr" rtlCol="false" tIns="50800" lIns="50800" bIns="50800" rIns="50800"/>
            <a:lstStyle/>
            <a:p>
              <a:pPr algn="ctr" marL="0" indent="0" lvl="0">
                <a:lnSpc>
                  <a:spcPts val="2240"/>
                </a:lnSpc>
                <a:spcBef>
                  <a:spcPct val="0"/>
                </a:spcBef>
              </a:pPr>
            </a:p>
          </p:txBody>
        </p:sp>
      </p:grpSp>
      <p:sp>
        <p:nvSpPr>
          <p:cNvPr name="TextBox 24" id="24"/>
          <p:cNvSpPr txBox="true"/>
          <p:nvPr/>
        </p:nvSpPr>
        <p:spPr>
          <a:xfrm rot="0">
            <a:off x="4946789" y="2158795"/>
            <a:ext cx="2337097" cy="612407"/>
          </a:xfrm>
          <a:prstGeom prst="rect">
            <a:avLst/>
          </a:prstGeom>
        </p:spPr>
        <p:txBody>
          <a:bodyPr anchor="t" rtlCol="false" tIns="0" lIns="0" bIns="0" rIns="0">
            <a:spAutoFit/>
          </a:bodyPr>
          <a:lstStyle/>
          <a:p>
            <a:pPr algn="ctr">
              <a:lnSpc>
                <a:spcPts val="4857"/>
              </a:lnSpc>
            </a:pPr>
            <a:r>
              <a:rPr lang="en-US" sz="4047">
                <a:solidFill>
                  <a:srgbClr val="FFFFFF"/>
                </a:solidFill>
                <a:latin typeface="Norwester"/>
                <a:ea typeface="Norwester"/>
                <a:cs typeface="Norwester"/>
                <a:sym typeface="Norwester"/>
              </a:rPr>
              <a:t>FILE</a:t>
            </a:r>
          </a:p>
        </p:txBody>
      </p:sp>
      <p:grpSp>
        <p:nvGrpSpPr>
          <p:cNvPr name="Group 25" id="25"/>
          <p:cNvGrpSpPr/>
          <p:nvPr/>
        </p:nvGrpSpPr>
        <p:grpSpPr>
          <a:xfrm rot="0">
            <a:off x="7707704" y="2046704"/>
            <a:ext cx="1316984" cy="1316984"/>
            <a:chOff x="0" y="0"/>
            <a:chExt cx="812800" cy="812800"/>
          </a:xfrm>
        </p:grpSpPr>
        <p:sp>
          <p:nvSpPr>
            <p:cNvPr name="Freeform 26" id="2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76200" cap="sq">
              <a:solidFill>
                <a:srgbClr val="EE9193"/>
              </a:solidFill>
              <a:prstDash val="solid"/>
              <a:miter/>
            </a:ln>
          </p:spPr>
        </p:sp>
        <p:sp>
          <p:nvSpPr>
            <p:cNvPr name="TextBox 27" id="27"/>
            <p:cNvSpPr txBox="true"/>
            <p:nvPr/>
          </p:nvSpPr>
          <p:spPr>
            <a:xfrm>
              <a:off x="76200" y="28575"/>
              <a:ext cx="660400" cy="708025"/>
            </a:xfrm>
            <a:prstGeom prst="rect">
              <a:avLst/>
            </a:prstGeom>
          </p:spPr>
          <p:txBody>
            <a:bodyPr anchor="ctr" rtlCol="false" tIns="50800" lIns="50800" bIns="50800" rIns="50800"/>
            <a:lstStyle/>
            <a:p>
              <a:pPr algn="ctr">
                <a:lnSpc>
                  <a:spcPts val="2240"/>
                </a:lnSpc>
              </a:pPr>
            </a:p>
          </p:txBody>
        </p:sp>
      </p:grpSp>
      <p:sp>
        <p:nvSpPr>
          <p:cNvPr name="TextBox 28" id="28"/>
          <p:cNvSpPr txBox="true"/>
          <p:nvPr/>
        </p:nvSpPr>
        <p:spPr>
          <a:xfrm rot="0">
            <a:off x="8038733" y="2353649"/>
            <a:ext cx="654924" cy="767929"/>
          </a:xfrm>
          <a:prstGeom prst="rect">
            <a:avLst/>
          </a:prstGeom>
        </p:spPr>
        <p:txBody>
          <a:bodyPr anchor="t" rtlCol="false" tIns="0" lIns="0" bIns="0" rIns="0">
            <a:spAutoFit/>
          </a:bodyPr>
          <a:lstStyle/>
          <a:p>
            <a:pPr algn="ctr">
              <a:lnSpc>
                <a:spcPts val="5622"/>
              </a:lnSpc>
            </a:pPr>
            <a:r>
              <a:rPr lang="en-US" sz="4685">
                <a:solidFill>
                  <a:srgbClr val="EE9193"/>
                </a:solidFill>
                <a:latin typeface="Horizon"/>
                <a:ea typeface="Horizon"/>
                <a:cs typeface="Horizon"/>
                <a:sym typeface="Horizon"/>
              </a:rPr>
              <a:t>2</a:t>
            </a:r>
          </a:p>
        </p:txBody>
      </p:sp>
      <p:sp>
        <p:nvSpPr>
          <p:cNvPr name="TextBox 29" id="29"/>
          <p:cNvSpPr txBox="true"/>
          <p:nvPr/>
        </p:nvSpPr>
        <p:spPr>
          <a:xfrm rot="0">
            <a:off x="4194895" y="3725637"/>
            <a:ext cx="5399448" cy="1829669"/>
          </a:xfrm>
          <a:prstGeom prst="rect">
            <a:avLst/>
          </a:prstGeom>
        </p:spPr>
        <p:txBody>
          <a:bodyPr anchor="t" rtlCol="false" tIns="0" lIns="0" bIns="0" rIns="0">
            <a:spAutoFit/>
          </a:bodyPr>
          <a:lstStyle/>
          <a:p>
            <a:pPr algn="ctr">
              <a:lnSpc>
                <a:spcPts val="2961"/>
              </a:lnSpc>
            </a:pPr>
            <a:r>
              <a:rPr lang="en-US" sz="2115">
                <a:solidFill>
                  <a:srgbClr val="4F525C"/>
                </a:solidFill>
                <a:latin typeface="Aperture"/>
                <a:ea typeface="Aperture"/>
                <a:cs typeface="Aperture"/>
                <a:sym typeface="Aperture"/>
              </a:rPr>
              <a:t>file it with expedited examination </a:t>
            </a:r>
          </a:p>
          <a:p>
            <a:pPr algn="ctr">
              <a:lnSpc>
                <a:spcPts val="2961"/>
              </a:lnSpc>
            </a:pPr>
            <a:r>
              <a:rPr lang="en-US" sz="2115">
                <a:solidFill>
                  <a:srgbClr val="4F525C"/>
                </a:solidFill>
                <a:latin typeface="Aperture"/>
                <a:ea typeface="Aperture"/>
                <a:cs typeface="Aperture"/>
                <a:sym typeface="Aperture"/>
              </a:rPr>
              <a:t>in ILPTO, benefit from super fast examination, unparalleled flexibility </a:t>
            </a:r>
          </a:p>
          <a:p>
            <a:pPr algn="ctr">
              <a:lnSpc>
                <a:spcPts val="2961"/>
              </a:lnSpc>
            </a:pPr>
            <a:r>
              <a:rPr lang="en-US" sz="2115">
                <a:solidFill>
                  <a:srgbClr val="4F525C"/>
                </a:solidFill>
                <a:latin typeface="Aperture"/>
                <a:ea typeface="Aperture"/>
                <a:cs typeface="Aperture"/>
                <a:sym typeface="Aperture"/>
              </a:rPr>
              <a:t>(new matter allowed!) &amp; </a:t>
            </a:r>
          </a:p>
          <a:p>
            <a:pPr algn="ctr">
              <a:lnSpc>
                <a:spcPts val="2961"/>
              </a:lnSpc>
            </a:pPr>
            <a:r>
              <a:rPr lang="en-US" sz="2115">
                <a:solidFill>
                  <a:srgbClr val="4F525C"/>
                </a:solidFill>
                <a:latin typeface="Aperture"/>
                <a:ea typeface="Aperture"/>
                <a:cs typeface="Aperture"/>
                <a:sym typeface="Aperture"/>
              </a:rPr>
              <a:t>software friendly patent regime</a:t>
            </a:r>
          </a:p>
        </p:txBody>
      </p:sp>
      <p:sp>
        <p:nvSpPr>
          <p:cNvPr name="TextBox 30" id="30"/>
          <p:cNvSpPr txBox="true"/>
          <p:nvPr/>
        </p:nvSpPr>
        <p:spPr>
          <a:xfrm rot="0">
            <a:off x="6072430" y="2249753"/>
            <a:ext cx="1860390" cy="487492"/>
          </a:xfrm>
          <a:prstGeom prst="rect">
            <a:avLst/>
          </a:prstGeom>
        </p:spPr>
        <p:txBody>
          <a:bodyPr anchor="t" rtlCol="false" tIns="0" lIns="0" bIns="0" rIns="0">
            <a:spAutoFit/>
          </a:bodyPr>
          <a:lstStyle/>
          <a:p>
            <a:pPr algn="ctr">
              <a:lnSpc>
                <a:spcPts val="3866"/>
              </a:lnSpc>
            </a:pPr>
            <a:r>
              <a:rPr lang="en-US" sz="3222">
                <a:solidFill>
                  <a:srgbClr val="FFFFFF"/>
                </a:solidFill>
                <a:latin typeface="Norwester"/>
                <a:ea typeface="Norwester"/>
                <a:cs typeface="Norwester"/>
                <a:sym typeface="Norwester"/>
              </a:rPr>
              <a:t>and</a:t>
            </a:r>
          </a:p>
        </p:txBody>
      </p:sp>
      <p:grpSp>
        <p:nvGrpSpPr>
          <p:cNvPr name="Group 31" id="31"/>
          <p:cNvGrpSpPr/>
          <p:nvPr/>
        </p:nvGrpSpPr>
        <p:grpSpPr>
          <a:xfrm rot="0">
            <a:off x="9253352" y="2958899"/>
            <a:ext cx="4246518" cy="5980714"/>
            <a:chOff x="0" y="0"/>
            <a:chExt cx="1500279" cy="2112965"/>
          </a:xfrm>
        </p:grpSpPr>
        <p:sp>
          <p:nvSpPr>
            <p:cNvPr name="Freeform 32" id="32"/>
            <p:cNvSpPr/>
            <p:nvPr/>
          </p:nvSpPr>
          <p:spPr>
            <a:xfrm flipH="false" flipV="false" rot="0">
              <a:off x="0" y="0"/>
              <a:ext cx="1500279" cy="2112964"/>
            </a:xfrm>
            <a:custGeom>
              <a:avLst/>
              <a:gdLst/>
              <a:ahLst/>
              <a:cxnLst/>
              <a:rect r="r" b="b" t="t" l="l"/>
              <a:pathLst>
                <a:path h="2112964" w="1500279">
                  <a:moveTo>
                    <a:pt x="142204" y="0"/>
                  </a:moveTo>
                  <a:lnTo>
                    <a:pt x="1358076" y="0"/>
                  </a:lnTo>
                  <a:cubicBezTo>
                    <a:pt x="1395790" y="0"/>
                    <a:pt x="1431960" y="14982"/>
                    <a:pt x="1458629" y="41650"/>
                  </a:cubicBezTo>
                  <a:cubicBezTo>
                    <a:pt x="1485297" y="68319"/>
                    <a:pt x="1500279" y="104489"/>
                    <a:pt x="1500279" y="142204"/>
                  </a:cubicBezTo>
                  <a:lnTo>
                    <a:pt x="1500279" y="1970761"/>
                  </a:lnTo>
                  <a:cubicBezTo>
                    <a:pt x="1500279" y="2049298"/>
                    <a:pt x="1436613" y="2112964"/>
                    <a:pt x="1358076" y="2112964"/>
                  </a:cubicBezTo>
                  <a:lnTo>
                    <a:pt x="142204" y="2112964"/>
                  </a:lnTo>
                  <a:cubicBezTo>
                    <a:pt x="63667" y="2112964"/>
                    <a:pt x="0" y="2049298"/>
                    <a:pt x="0" y="1970761"/>
                  </a:cubicBezTo>
                  <a:lnTo>
                    <a:pt x="0" y="142204"/>
                  </a:lnTo>
                  <a:cubicBezTo>
                    <a:pt x="0" y="63667"/>
                    <a:pt x="63667" y="0"/>
                    <a:pt x="142204" y="0"/>
                  </a:cubicBezTo>
                  <a:close/>
                </a:path>
              </a:pathLst>
            </a:custGeom>
            <a:solidFill>
              <a:srgbClr val="FFFFFF"/>
            </a:solidFill>
            <a:ln cap="rnd">
              <a:noFill/>
              <a:prstDash val="solid"/>
              <a:round/>
            </a:ln>
          </p:spPr>
        </p:sp>
        <p:sp>
          <p:nvSpPr>
            <p:cNvPr name="TextBox 33" id="33"/>
            <p:cNvSpPr txBox="true"/>
            <p:nvPr/>
          </p:nvSpPr>
          <p:spPr>
            <a:xfrm>
              <a:off x="0" y="-47625"/>
              <a:ext cx="1500279" cy="2160590"/>
            </a:xfrm>
            <a:prstGeom prst="rect">
              <a:avLst/>
            </a:prstGeom>
          </p:spPr>
          <p:txBody>
            <a:bodyPr anchor="ctr" rtlCol="false" tIns="50800" lIns="50800" bIns="50800" rIns="50800"/>
            <a:lstStyle/>
            <a:p>
              <a:pPr algn="ctr" marL="0" indent="0" lvl="0">
                <a:lnSpc>
                  <a:spcPts val="2240"/>
                </a:lnSpc>
                <a:spcBef>
                  <a:spcPct val="0"/>
                </a:spcBef>
              </a:pPr>
            </a:p>
          </p:txBody>
        </p:sp>
      </p:grpSp>
      <p:grpSp>
        <p:nvGrpSpPr>
          <p:cNvPr name="Group 34" id="34"/>
          <p:cNvGrpSpPr/>
          <p:nvPr/>
        </p:nvGrpSpPr>
        <p:grpSpPr>
          <a:xfrm rot="0">
            <a:off x="9253352" y="2787899"/>
            <a:ext cx="3683229" cy="1316984"/>
            <a:chOff x="0" y="0"/>
            <a:chExt cx="1301271" cy="465285"/>
          </a:xfrm>
        </p:grpSpPr>
        <p:sp>
          <p:nvSpPr>
            <p:cNvPr name="Freeform 35" id="35"/>
            <p:cNvSpPr/>
            <p:nvPr/>
          </p:nvSpPr>
          <p:spPr>
            <a:xfrm flipH="false" flipV="false" rot="0">
              <a:off x="0" y="0"/>
              <a:ext cx="1301271" cy="465285"/>
            </a:xfrm>
            <a:custGeom>
              <a:avLst/>
              <a:gdLst/>
              <a:ahLst/>
              <a:cxnLst/>
              <a:rect r="r" b="b" t="t" l="l"/>
              <a:pathLst>
                <a:path h="465285" w="1301271">
                  <a:moveTo>
                    <a:pt x="0" y="0"/>
                  </a:moveTo>
                  <a:lnTo>
                    <a:pt x="1301271" y="0"/>
                  </a:lnTo>
                  <a:lnTo>
                    <a:pt x="1301271" y="465285"/>
                  </a:lnTo>
                  <a:lnTo>
                    <a:pt x="0" y="465285"/>
                  </a:lnTo>
                  <a:close/>
                </a:path>
              </a:pathLst>
            </a:custGeom>
            <a:solidFill>
              <a:srgbClr val="EE9193"/>
            </a:solidFill>
            <a:ln cap="sq">
              <a:noFill/>
              <a:prstDash val="solid"/>
              <a:miter/>
            </a:ln>
          </p:spPr>
        </p:sp>
        <p:sp>
          <p:nvSpPr>
            <p:cNvPr name="TextBox 36" id="36"/>
            <p:cNvSpPr txBox="true"/>
            <p:nvPr/>
          </p:nvSpPr>
          <p:spPr>
            <a:xfrm>
              <a:off x="0" y="-47625"/>
              <a:ext cx="1301271" cy="512910"/>
            </a:xfrm>
            <a:prstGeom prst="rect">
              <a:avLst/>
            </a:prstGeom>
          </p:spPr>
          <p:txBody>
            <a:bodyPr anchor="ctr" rtlCol="false" tIns="50800" lIns="50800" bIns="50800" rIns="50800"/>
            <a:lstStyle/>
            <a:p>
              <a:pPr algn="ctr" marL="0" indent="0" lvl="0">
                <a:lnSpc>
                  <a:spcPts val="2240"/>
                </a:lnSpc>
                <a:spcBef>
                  <a:spcPct val="0"/>
                </a:spcBef>
              </a:pPr>
            </a:p>
          </p:txBody>
        </p:sp>
      </p:grpSp>
      <p:grpSp>
        <p:nvGrpSpPr>
          <p:cNvPr name="Group 37" id="37"/>
          <p:cNvGrpSpPr/>
          <p:nvPr/>
        </p:nvGrpSpPr>
        <p:grpSpPr>
          <a:xfrm rot="0">
            <a:off x="12189695" y="2787899"/>
            <a:ext cx="1316984" cy="1316984"/>
            <a:chOff x="0" y="0"/>
            <a:chExt cx="812800" cy="812800"/>
          </a:xfrm>
        </p:grpSpPr>
        <p:sp>
          <p:nvSpPr>
            <p:cNvPr name="Freeform 38" id="3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76200" cap="sq">
              <a:solidFill>
                <a:srgbClr val="EE9193"/>
              </a:solidFill>
              <a:prstDash val="solid"/>
              <a:miter/>
            </a:ln>
          </p:spPr>
        </p:sp>
        <p:sp>
          <p:nvSpPr>
            <p:cNvPr name="TextBox 39" id="39"/>
            <p:cNvSpPr txBox="true"/>
            <p:nvPr/>
          </p:nvSpPr>
          <p:spPr>
            <a:xfrm>
              <a:off x="76200" y="28575"/>
              <a:ext cx="660400" cy="708025"/>
            </a:xfrm>
            <a:prstGeom prst="rect">
              <a:avLst/>
            </a:prstGeom>
          </p:spPr>
          <p:txBody>
            <a:bodyPr anchor="ctr" rtlCol="false" tIns="50800" lIns="50800" bIns="50800" rIns="50800"/>
            <a:lstStyle/>
            <a:p>
              <a:pPr algn="ctr">
                <a:lnSpc>
                  <a:spcPts val="2240"/>
                </a:lnSpc>
              </a:pPr>
            </a:p>
          </p:txBody>
        </p:sp>
      </p:grpSp>
      <p:sp>
        <p:nvSpPr>
          <p:cNvPr name="TextBox 40" id="40"/>
          <p:cNvSpPr txBox="true"/>
          <p:nvPr/>
        </p:nvSpPr>
        <p:spPr>
          <a:xfrm rot="0">
            <a:off x="12520725" y="3094844"/>
            <a:ext cx="654924" cy="767929"/>
          </a:xfrm>
          <a:prstGeom prst="rect">
            <a:avLst/>
          </a:prstGeom>
        </p:spPr>
        <p:txBody>
          <a:bodyPr anchor="t" rtlCol="false" tIns="0" lIns="0" bIns="0" rIns="0">
            <a:spAutoFit/>
          </a:bodyPr>
          <a:lstStyle/>
          <a:p>
            <a:pPr algn="ctr">
              <a:lnSpc>
                <a:spcPts val="5622"/>
              </a:lnSpc>
            </a:pPr>
            <a:r>
              <a:rPr lang="en-US" sz="4685">
                <a:solidFill>
                  <a:srgbClr val="EE9193"/>
                </a:solidFill>
                <a:latin typeface="Horizon"/>
                <a:ea typeface="Horizon"/>
                <a:cs typeface="Horizon"/>
                <a:sym typeface="Horizon"/>
              </a:rPr>
              <a:t>3</a:t>
            </a:r>
          </a:p>
        </p:txBody>
      </p:sp>
      <p:sp>
        <p:nvSpPr>
          <p:cNvPr name="TextBox 41" id="41"/>
          <p:cNvSpPr txBox="true"/>
          <p:nvPr/>
        </p:nvSpPr>
        <p:spPr>
          <a:xfrm rot="0">
            <a:off x="8693657" y="4633340"/>
            <a:ext cx="5399448" cy="2194920"/>
          </a:xfrm>
          <a:prstGeom prst="rect">
            <a:avLst/>
          </a:prstGeom>
        </p:spPr>
        <p:txBody>
          <a:bodyPr anchor="t" rtlCol="false" tIns="0" lIns="0" bIns="0" rIns="0">
            <a:spAutoFit/>
          </a:bodyPr>
          <a:lstStyle/>
          <a:p>
            <a:pPr algn="ctr">
              <a:lnSpc>
                <a:spcPts val="2961"/>
              </a:lnSpc>
            </a:pPr>
            <a:r>
              <a:rPr lang="en-US" sz="2115">
                <a:solidFill>
                  <a:srgbClr val="4F525C"/>
                </a:solidFill>
                <a:latin typeface="Aperture"/>
                <a:ea typeface="Aperture"/>
                <a:cs typeface="Aperture"/>
                <a:sym typeface="Aperture"/>
              </a:rPr>
              <a:t>Optimize your patent and get </a:t>
            </a:r>
          </a:p>
          <a:p>
            <a:pPr algn="ctr">
              <a:lnSpc>
                <a:spcPts val="2961"/>
              </a:lnSpc>
            </a:pPr>
            <a:r>
              <a:rPr lang="en-US" sz="2115">
                <a:solidFill>
                  <a:srgbClr val="4F525C"/>
                </a:solidFill>
                <a:latin typeface="Aperture"/>
                <a:ea typeface="Aperture"/>
                <a:cs typeface="Aperture"/>
                <a:sym typeface="Aperture"/>
              </a:rPr>
              <a:t>it granted in under 12 months,</a:t>
            </a:r>
          </a:p>
          <a:p>
            <a:pPr algn="ctr">
              <a:lnSpc>
                <a:spcPts val="2961"/>
              </a:lnSpc>
            </a:pPr>
            <a:r>
              <a:rPr lang="en-US" sz="2115">
                <a:solidFill>
                  <a:srgbClr val="4F525C"/>
                </a:solidFill>
                <a:latin typeface="Aperture"/>
                <a:ea typeface="Aperture"/>
                <a:cs typeface="Aperture"/>
                <a:sym typeface="Aperture"/>
              </a:rPr>
              <a:t>ready for filing well-prepared</a:t>
            </a:r>
          </a:p>
          <a:p>
            <a:pPr algn="ctr">
              <a:lnSpc>
                <a:spcPts val="2961"/>
              </a:lnSpc>
            </a:pPr>
            <a:r>
              <a:rPr lang="en-US" sz="2115">
                <a:solidFill>
                  <a:srgbClr val="4F525C"/>
                </a:solidFill>
                <a:latin typeface="Aperture"/>
                <a:ea typeface="Aperture"/>
                <a:cs typeface="Aperture"/>
                <a:sym typeface="Aperture"/>
              </a:rPr>
              <a:t> PCT/national applications with </a:t>
            </a:r>
          </a:p>
          <a:p>
            <a:pPr algn="ctr">
              <a:lnSpc>
                <a:spcPts val="2961"/>
              </a:lnSpc>
            </a:pPr>
            <a:r>
              <a:rPr lang="en-US" sz="2115">
                <a:solidFill>
                  <a:srgbClr val="4F525C"/>
                </a:solidFill>
                <a:latin typeface="Aperture"/>
                <a:ea typeface="Aperture"/>
                <a:cs typeface="Aperture"/>
                <a:sym typeface="Aperture"/>
              </a:rPr>
              <a:t>patentability validated by a </a:t>
            </a:r>
          </a:p>
          <a:p>
            <a:pPr algn="ctr">
              <a:lnSpc>
                <a:spcPts val="2961"/>
              </a:lnSpc>
            </a:pPr>
            <a:r>
              <a:rPr lang="en-US" sz="2115">
                <a:solidFill>
                  <a:srgbClr val="4F525C"/>
                </a:solidFill>
                <a:latin typeface="Aperture"/>
                <a:ea typeface="Aperture"/>
                <a:cs typeface="Aperture"/>
                <a:sym typeface="Aperture"/>
              </a:rPr>
              <a:t>globally respected Patent Office.</a:t>
            </a:r>
          </a:p>
        </p:txBody>
      </p:sp>
      <p:sp>
        <p:nvSpPr>
          <p:cNvPr name="TextBox 42" id="42"/>
          <p:cNvSpPr txBox="true"/>
          <p:nvPr/>
        </p:nvSpPr>
        <p:spPr>
          <a:xfrm rot="0">
            <a:off x="9636170" y="2958899"/>
            <a:ext cx="2094985" cy="548965"/>
          </a:xfrm>
          <a:prstGeom prst="rect">
            <a:avLst/>
          </a:prstGeom>
        </p:spPr>
        <p:txBody>
          <a:bodyPr anchor="t" rtlCol="false" tIns="0" lIns="0" bIns="0" rIns="0">
            <a:spAutoFit/>
          </a:bodyPr>
          <a:lstStyle/>
          <a:p>
            <a:pPr algn="ctr">
              <a:lnSpc>
                <a:spcPts val="4354"/>
              </a:lnSpc>
            </a:pPr>
            <a:r>
              <a:rPr lang="en-US" sz="3628">
                <a:solidFill>
                  <a:srgbClr val="FFFFFF"/>
                </a:solidFill>
                <a:latin typeface="Norwester"/>
                <a:ea typeface="Norwester"/>
                <a:cs typeface="Norwester"/>
                <a:sym typeface="Norwester"/>
              </a:rPr>
              <a:t>OPTIMIZE</a:t>
            </a:r>
          </a:p>
        </p:txBody>
      </p:sp>
      <p:grpSp>
        <p:nvGrpSpPr>
          <p:cNvPr name="Group 43" id="43"/>
          <p:cNvGrpSpPr/>
          <p:nvPr/>
        </p:nvGrpSpPr>
        <p:grpSpPr>
          <a:xfrm rot="0">
            <a:off x="13773175" y="3606896"/>
            <a:ext cx="4246518" cy="5980714"/>
            <a:chOff x="0" y="0"/>
            <a:chExt cx="1500279" cy="2112965"/>
          </a:xfrm>
        </p:grpSpPr>
        <p:sp>
          <p:nvSpPr>
            <p:cNvPr name="Freeform 44" id="44"/>
            <p:cNvSpPr/>
            <p:nvPr/>
          </p:nvSpPr>
          <p:spPr>
            <a:xfrm flipH="false" flipV="false" rot="0">
              <a:off x="0" y="0"/>
              <a:ext cx="1500279" cy="2112964"/>
            </a:xfrm>
            <a:custGeom>
              <a:avLst/>
              <a:gdLst/>
              <a:ahLst/>
              <a:cxnLst/>
              <a:rect r="r" b="b" t="t" l="l"/>
              <a:pathLst>
                <a:path h="2112964" w="1500279">
                  <a:moveTo>
                    <a:pt x="142204" y="0"/>
                  </a:moveTo>
                  <a:lnTo>
                    <a:pt x="1358076" y="0"/>
                  </a:lnTo>
                  <a:cubicBezTo>
                    <a:pt x="1395790" y="0"/>
                    <a:pt x="1431960" y="14982"/>
                    <a:pt x="1458629" y="41650"/>
                  </a:cubicBezTo>
                  <a:cubicBezTo>
                    <a:pt x="1485297" y="68319"/>
                    <a:pt x="1500279" y="104489"/>
                    <a:pt x="1500279" y="142204"/>
                  </a:cubicBezTo>
                  <a:lnTo>
                    <a:pt x="1500279" y="1970761"/>
                  </a:lnTo>
                  <a:cubicBezTo>
                    <a:pt x="1500279" y="2049298"/>
                    <a:pt x="1436613" y="2112964"/>
                    <a:pt x="1358076" y="2112964"/>
                  </a:cubicBezTo>
                  <a:lnTo>
                    <a:pt x="142204" y="2112964"/>
                  </a:lnTo>
                  <a:cubicBezTo>
                    <a:pt x="63667" y="2112964"/>
                    <a:pt x="0" y="2049298"/>
                    <a:pt x="0" y="1970761"/>
                  </a:cubicBezTo>
                  <a:lnTo>
                    <a:pt x="0" y="142204"/>
                  </a:lnTo>
                  <a:cubicBezTo>
                    <a:pt x="0" y="63667"/>
                    <a:pt x="63667" y="0"/>
                    <a:pt x="142204" y="0"/>
                  </a:cubicBezTo>
                  <a:close/>
                </a:path>
              </a:pathLst>
            </a:custGeom>
            <a:solidFill>
              <a:srgbClr val="FFFFFF"/>
            </a:solidFill>
            <a:ln cap="rnd">
              <a:noFill/>
              <a:prstDash val="solid"/>
              <a:round/>
            </a:ln>
          </p:spPr>
        </p:sp>
        <p:sp>
          <p:nvSpPr>
            <p:cNvPr name="TextBox 45" id="45"/>
            <p:cNvSpPr txBox="true"/>
            <p:nvPr/>
          </p:nvSpPr>
          <p:spPr>
            <a:xfrm>
              <a:off x="0" y="-47625"/>
              <a:ext cx="1500279" cy="2160590"/>
            </a:xfrm>
            <a:prstGeom prst="rect">
              <a:avLst/>
            </a:prstGeom>
          </p:spPr>
          <p:txBody>
            <a:bodyPr anchor="ctr" rtlCol="false" tIns="50800" lIns="50800" bIns="50800" rIns="50800"/>
            <a:lstStyle/>
            <a:p>
              <a:pPr algn="ctr" marL="0" indent="0" lvl="0">
                <a:lnSpc>
                  <a:spcPts val="2240"/>
                </a:lnSpc>
                <a:spcBef>
                  <a:spcPct val="0"/>
                </a:spcBef>
              </a:pPr>
            </a:p>
          </p:txBody>
        </p:sp>
      </p:grpSp>
      <p:grpSp>
        <p:nvGrpSpPr>
          <p:cNvPr name="Group 46" id="46"/>
          <p:cNvGrpSpPr/>
          <p:nvPr/>
        </p:nvGrpSpPr>
        <p:grpSpPr>
          <a:xfrm rot="0">
            <a:off x="13773175" y="3435896"/>
            <a:ext cx="3683229" cy="1316984"/>
            <a:chOff x="0" y="0"/>
            <a:chExt cx="1301271" cy="465285"/>
          </a:xfrm>
        </p:grpSpPr>
        <p:sp>
          <p:nvSpPr>
            <p:cNvPr name="Freeform 47" id="47"/>
            <p:cNvSpPr/>
            <p:nvPr/>
          </p:nvSpPr>
          <p:spPr>
            <a:xfrm flipH="false" flipV="false" rot="0">
              <a:off x="0" y="0"/>
              <a:ext cx="1301271" cy="465285"/>
            </a:xfrm>
            <a:custGeom>
              <a:avLst/>
              <a:gdLst/>
              <a:ahLst/>
              <a:cxnLst/>
              <a:rect r="r" b="b" t="t" l="l"/>
              <a:pathLst>
                <a:path h="465285" w="1301271">
                  <a:moveTo>
                    <a:pt x="0" y="0"/>
                  </a:moveTo>
                  <a:lnTo>
                    <a:pt x="1301271" y="0"/>
                  </a:lnTo>
                  <a:lnTo>
                    <a:pt x="1301271" y="465285"/>
                  </a:lnTo>
                  <a:lnTo>
                    <a:pt x="0" y="465285"/>
                  </a:lnTo>
                  <a:close/>
                </a:path>
              </a:pathLst>
            </a:custGeom>
            <a:solidFill>
              <a:srgbClr val="EE9193"/>
            </a:solidFill>
            <a:ln cap="sq">
              <a:noFill/>
              <a:prstDash val="solid"/>
              <a:miter/>
            </a:ln>
          </p:spPr>
        </p:sp>
        <p:sp>
          <p:nvSpPr>
            <p:cNvPr name="TextBox 48" id="48"/>
            <p:cNvSpPr txBox="true"/>
            <p:nvPr/>
          </p:nvSpPr>
          <p:spPr>
            <a:xfrm>
              <a:off x="0" y="-47625"/>
              <a:ext cx="1301271" cy="512910"/>
            </a:xfrm>
            <a:prstGeom prst="rect">
              <a:avLst/>
            </a:prstGeom>
          </p:spPr>
          <p:txBody>
            <a:bodyPr anchor="ctr" rtlCol="false" tIns="50800" lIns="50800" bIns="50800" rIns="50800"/>
            <a:lstStyle/>
            <a:p>
              <a:pPr algn="ctr" marL="0" indent="0" lvl="0">
                <a:lnSpc>
                  <a:spcPts val="2240"/>
                </a:lnSpc>
                <a:spcBef>
                  <a:spcPct val="0"/>
                </a:spcBef>
              </a:pPr>
            </a:p>
          </p:txBody>
        </p:sp>
      </p:grpSp>
      <p:grpSp>
        <p:nvGrpSpPr>
          <p:cNvPr name="Group 49" id="49"/>
          <p:cNvGrpSpPr/>
          <p:nvPr/>
        </p:nvGrpSpPr>
        <p:grpSpPr>
          <a:xfrm rot="0">
            <a:off x="16709519" y="3435896"/>
            <a:ext cx="1316984" cy="1316984"/>
            <a:chOff x="0" y="0"/>
            <a:chExt cx="812800" cy="812800"/>
          </a:xfrm>
        </p:grpSpPr>
        <p:sp>
          <p:nvSpPr>
            <p:cNvPr name="Freeform 50" id="5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76200" cap="sq">
              <a:solidFill>
                <a:srgbClr val="EE9193"/>
              </a:solidFill>
              <a:prstDash val="solid"/>
              <a:miter/>
            </a:ln>
          </p:spPr>
        </p:sp>
        <p:sp>
          <p:nvSpPr>
            <p:cNvPr name="TextBox 51" id="51"/>
            <p:cNvSpPr txBox="true"/>
            <p:nvPr/>
          </p:nvSpPr>
          <p:spPr>
            <a:xfrm>
              <a:off x="76200" y="28575"/>
              <a:ext cx="660400" cy="708025"/>
            </a:xfrm>
            <a:prstGeom prst="rect">
              <a:avLst/>
            </a:prstGeom>
          </p:spPr>
          <p:txBody>
            <a:bodyPr anchor="ctr" rtlCol="false" tIns="50800" lIns="50800" bIns="50800" rIns="50800"/>
            <a:lstStyle/>
            <a:p>
              <a:pPr algn="ctr">
                <a:lnSpc>
                  <a:spcPts val="2240"/>
                </a:lnSpc>
              </a:pPr>
            </a:p>
          </p:txBody>
        </p:sp>
      </p:grpSp>
      <p:sp>
        <p:nvSpPr>
          <p:cNvPr name="TextBox 52" id="52"/>
          <p:cNvSpPr txBox="true"/>
          <p:nvPr/>
        </p:nvSpPr>
        <p:spPr>
          <a:xfrm rot="0">
            <a:off x="17040549" y="3742841"/>
            <a:ext cx="654924" cy="767929"/>
          </a:xfrm>
          <a:prstGeom prst="rect">
            <a:avLst/>
          </a:prstGeom>
        </p:spPr>
        <p:txBody>
          <a:bodyPr anchor="t" rtlCol="false" tIns="0" lIns="0" bIns="0" rIns="0">
            <a:spAutoFit/>
          </a:bodyPr>
          <a:lstStyle/>
          <a:p>
            <a:pPr algn="ctr">
              <a:lnSpc>
                <a:spcPts val="5622"/>
              </a:lnSpc>
            </a:pPr>
            <a:r>
              <a:rPr lang="en-US" sz="4685">
                <a:solidFill>
                  <a:srgbClr val="EE9193"/>
                </a:solidFill>
                <a:latin typeface="Horizon"/>
                <a:ea typeface="Horizon"/>
                <a:cs typeface="Horizon"/>
                <a:sym typeface="Horizon"/>
              </a:rPr>
              <a:t>4</a:t>
            </a:r>
          </a:p>
        </p:txBody>
      </p:sp>
      <p:sp>
        <p:nvSpPr>
          <p:cNvPr name="TextBox 53" id="53"/>
          <p:cNvSpPr txBox="true"/>
          <p:nvPr/>
        </p:nvSpPr>
        <p:spPr>
          <a:xfrm rot="0">
            <a:off x="13196710" y="5224536"/>
            <a:ext cx="5399448" cy="2194920"/>
          </a:xfrm>
          <a:prstGeom prst="rect">
            <a:avLst/>
          </a:prstGeom>
        </p:spPr>
        <p:txBody>
          <a:bodyPr anchor="t" rtlCol="false" tIns="0" lIns="0" bIns="0" rIns="0">
            <a:spAutoFit/>
          </a:bodyPr>
          <a:lstStyle/>
          <a:p>
            <a:pPr algn="ctr">
              <a:lnSpc>
                <a:spcPts val="2961"/>
              </a:lnSpc>
            </a:pPr>
            <a:r>
              <a:rPr lang="en-US" sz="2115">
                <a:solidFill>
                  <a:srgbClr val="4F525C"/>
                </a:solidFill>
                <a:latin typeface="Aperture"/>
                <a:ea typeface="Aperture"/>
                <a:cs typeface="Aperture"/>
                <a:sym typeface="Aperture"/>
              </a:rPr>
              <a:t>file the patent in US/EPO/China</a:t>
            </a:r>
          </a:p>
          <a:p>
            <a:pPr algn="ctr">
              <a:lnSpc>
                <a:spcPts val="2961"/>
              </a:lnSpc>
            </a:pPr>
            <a:r>
              <a:rPr lang="en-US" sz="2115">
                <a:solidFill>
                  <a:srgbClr val="4F525C"/>
                </a:solidFill>
                <a:latin typeface="Aperture"/>
                <a:ea typeface="Aperture"/>
                <a:cs typeface="Aperture"/>
                <a:sym typeface="Aperture"/>
              </a:rPr>
              <a:t>and any other major Patent Office, </a:t>
            </a:r>
          </a:p>
          <a:p>
            <a:pPr algn="ctr">
              <a:lnSpc>
                <a:spcPts val="2961"/>
              </a:lnSpc>
            </a:pPr>
            <a:r>
              <a:rPr lang="en-US" sz="2115">
                <a:solidFill>
                  <a:srgbClr val="4F525C"/>
                </a:solidFill>
                <a:latin typeface="Aperture"/>
                <a:ea typeface="Aperture"/>
                <a:cs typeface="Aperture"/>
                <a:sym typeface="Aperture"/>
              </a:rPr>
              <a:t>accelerate examination on </a:t>
            </a:r>
          </a:p>
          <a:p>
            <a:pPr algn="ctr">
              <a:lnSpc>
                <a:spcPts val="2961"/>
              </a:lnSpc>
            </a:pPr>
            <a:r>
              <a:rPr lang="en-US" sz="2115">
                <a:solidFill>
                  <a:srgbClr val="4F525C"/>
                </a:solidFill>
                <a:latin typeface="Aperture"/>
                <a:ea typeface="Aperture"/>
                <a:cs typeface="Aperture"/>
                <a:sym typeface="Aperture"/>
              </a:rPr>
              <a:t>Patent Prosecution Highway </a:t>
            </a:r>
          </a:p>
          <a:p>
            <a:pPr algn="ctr">
              <a:lnSpc>
                <a:spcPts val="2961"/>
              </a:lnSpc>
            </a:pPr>
            <a:r>
              <a:rPr lang="en-US" sz="2115">
                <a:solidFill>
                  <a:srgbClr val="4F525C"/>
                </a:solidFill>
                <a:latin typeface="Aperture"/>
                <a:ea typeface="Aperture"/>
                <a:cs typeface="Aperture"/>
                <a:sym typeface="Aperture"/>
              </a:rPr>
              <a:t>(no official fees!) based on </a:t>
            </a:r>
          </a:p>
          <a:p>
            <a:pPr algn="ctr">
              <a:lnSpc>
                <a:spcPts val="2961"/>
              </a:lnSpc>
            </a:pPr>
            <a:r>
              <a:rPr lang="en-US" sz="2115">
                <a:solidFill>
                  <a:srgbClr val="4F525C"/>
                </a:solidFill>
                <a:latin typeface="Aperture"/>
                <a:ea typeface="Aperture"/>
                <a:cs typeface="Aperture"/>
                <a:sym typeface="Aperture"/>
              </a:rPr>
              <a:t>positive examination in Israel</a:t>
            </a:r>
          </a:p>
        </p:txBody>
      </p:sp>
      <p:sp>
        <p:nvSpPr>
          <p:cNvPr name="TextBox 54" id="54"/>
          <p:cNvSpPr txBox="true"/>
          <p:nvPr/>
        </p:nvSpPr>
        <p:spPr>
          <a:xfrm rot="0">
            <a:off x="12936581" y="3381522"/>
            <a:ext cx="4103968" cy="1360264"/>
          </a:xfrm>
          <a:prstGeom prst="rect">
            <a:avLst/>
          </a:prstGeom>
        </p:spPr>
        <p:txBody>
          <a:bodyPr anchor="t" rtlCol="false" tIns="0" lIns="0" bIns="0" rIns="0">
            <a:spAutoFit/>
          </a:bodyPr>
          <a:lstStyle/>
          <a:p>
            <a:pPr algn="ctr">
              <a:lnSpc>
                <a:spcPts val="3622"/>
              </a:lnSpc>
            </a:pPr>
            <a:r>
              <a:rPr lang="en-US" sz="3019">
                <a:solidFill>
                  <a:srgbClr val="FFFFFF"/>
                </a:solidFill>
                <a:latin typeface="Norwester"/>
                <a:ea typeface="Norwester"/>
                <a:cs typeface="Norwester"/>
                <a:sym typeface="Norwester"/>
              </a:rPr>
              <a:t>hop on the</a:t>
            </a:r>
          </a:p>
          <a:p>
            <a:pPr algn="ctr">
              <a:lnSpc>
                <a:spcPts val="3622"/>
              </a:lnSpc>
            </a:pPr>
            <a:r>
              <a:rPr lang="en-US" sz="3019">
                <a:solidFill>
                  <a:srgbClr val="FFFFFF"/>
                </a:solidFill>
                <a:latin typeface="Norwester"/>
                <a:ea typeface="Norwester"/>
                <a:cs typeface="Norwester"/>
                <a:sym typeface="Norwester"/>
              </a:rPr>
              <a:t>                          </a:t>
            </a:r>
          </a:p>
          <a:p>
            <a:pPr algn="ctr">
              <a:lnSpc>
                <a:spcPts val="3622"/>
              </a:lnSpc>
            </a:pPr>
            <a:r>
              <a:rPr lang="en-US" sz="3019">
                <a:solidFill>
                  <a:srgbClr val="FFFFFF"/>
                </a:solidFill>
                <a:latin typeface="Norwester"/>
                <a:ea typeface="Norwester"/>
                <a:cs typeface="Norwester"/>
                <a:sym typeface="Norwester"/>
              </a:rPr>
              <a:t>                     highway</a:t>
            </a:r>
          </a:p>
        </p:txBody>
      </p:sp>
      <p:sp>
        <p:nvSpPr>
          <p:cNvPr name="TextBox 55" id="55"/>
          <p:cNvSpPr txBox="true"/>
          <p:nvPr/>
        </p:nvSpPr>
        <p:spPr>
          <a:xfrm rot="0">
            <a:off x="9253352" y="3426371"/>
            <a:ext cx="2996669" cy="427956"/>
          </a:xfrm>
          <a:prstGeom prst="rect">
            <a:avLst/>
          </a:prstGeom>
        </p:spPr>
        <p:txBody>
          <a:bodyPr anchor="t" rtlCol="false" tIns="0" lIns="0" bIns="0" rIns="0">
            <a:spAutoFit/>
          </a:bodyPr>
          <a:lstStyle/>
          <a:p>
            <a:pPr algn="ctr">
              <a:lnSpc>
                <a:spcPts val="3318"/>
              </a:lnSpc>
            </a:pPr>
            <a:r>
              <a:rPr lang="en-US" sz="2765">
                <a:solidFill>
                  <a:srgbClr val="FFFFFF"/>
                </a:solidFill>
                <a:latin typeface="Norwester"/>
                <a:ea typeface="Norwester"/>
                <a:cs typeface="Norwester"/>
                <a:sym typeface="Norwester"/>
              </a:rPr>
              <a:t>for global filing</a:t>
            </a:r>
          </a:p>
        </p:txBody>
      </p:sp>
      <p:sp>
        <p:nvSpPr>
          <p:cNvPr name="TextBox 56" id="56"/>
          <p:cNvSpPr txBox="true"/>
          <p:nvPr/>
        </p:nvSpPr>
        <p:spPr>
          <a:xfrm rot="0">
            <a:off x="5510372" y="683785"/>
            <a:ext cx="6201733" cy="880330"/>
          </a:xfrm>
          <a:prstGeom prst="rect">
            <a:avLst/>
          </a:prstGeom>
        </p:spPr>
        <p:txBody>
          <a:bodyPr anchor="t" rtlCol="false" tIns="0" lIns="0" bIns="0" rIns="0">
            <a:spAutoFit/>
          </a:bodyPr>
          <a:lstStyle/>
          <a:p>
            <a:pPr algn="r">
              <a:lnSpc>
                <a:spcPts val="6533"/>
              </a:lnSpc>
            </a:pPr>
            <a:r>
              <a:rPr lang="en-US" sz="6533" spc="326">
                <a:solidFill>
                  <a:srgbClr val="EE9193"/>
                </a:solidFill>
                <a:latin typeface="Bebas Neue Cyrillic"/>
                <a:ea typeface="Bebas Neue Cyrillic"/>
                <a:cs typeface="Bebas Neue Cyrillic"/>
                <a:sym typeface="Bebas Neue Cyrillic"/>
              </a:rPr>
              <a:t>HOW DO WE DO IT?</a:t>
            </a:r>
          </a:p>
        </p:txBody>
      </p:sp>
      <p:sp>
        <p:nvSpPr>
          <p:cNvPr name="TextBox 57" id="57"/>
          <p:cNvSpPr txBox="true"/>
          <p:nvPr/>
        </p:nvSpPr>
        <p:spPr>
          <a:xfrm rot="0">
            <a:off x="4985498" y="2693389"/>
            <a:ext cx="2693631" cy="612407"/>
          </a:xfrm>
          <a:prstGeom prst="rect">
            <a:avLst/>
          </a:prstGeom>
        </p:spPr>
        <p:txBody>
          <a:bodyPr anchor="t" rtlCol="false" tIns="0" lIns="0" bIns="0" rIns="0">
            <a:spAutoFit/>
          </a:bodyPr>
          <a:lstStyle/>
          <a:p>
            <a:pPr algn="ctr">
              <a:lnSpc>
                <a:spcPts val="4857"/>
              </a:lnSpc>
            </a:pPr>
            <a:r>
              <a:rPr lang="en-US" sz="4047">
                <a:solidFill>
                  <a:srgbClr val="FFFFFF"/>
                </a:solidFill>
                <a:latin typeface="Norwester"/>
                <a:ea typeface="Norwester"/>
                <a:cs typeface="Norwester"/>
                <a:sym typeface="Norwester"/>
              </a:rPr>
              <a:t>accelerate</a:t>
            </a:r>
          </a:p>
        </p:txBody>
      </p:sp>
      <p:sp>
        <p:nvSpPr>
          <p:cNvPr name="TextBox 58" id="58"/>
          <p:cNvSpPr txBox="true"/>
          <p:nvPr/>
        </p:nvSpPr>
        <p:spPr>
          <a:xfrm rot="0">
            <a:off x="13573512" y="3766969"/>
            <a:ext cx="3578454" cy="574251"/>
          </a:xfrm>
          <a:prstGeom prst="rect">
            <a:avLst/>
          </a:prstGeom>
        </p:spPr>
        <p:txBody>
          <a:bodyPr anchor="t" rtlCol="false" tIns="0" lIns="0" bIns="0" rIns="0">
            <a:spAutoFit/>
          </a:bodyPr>
          <a:lstStyle/>
          <a:p>
            <a:pPr algn="ctr">
              <a:lnSpc>
                <a:spcPts val="4588"/>
              </a:lnSpc>
            </a:pPr>
            <a:r>
              <a:rPr lang="en-US" sz="3823">
                <a:solidFill>
                  <a:srgbClr val="FFFFFF"/>
                </a:solidFill>
                <a:latin typeface="Norwester"/>
                <a:ea typeface="Norwester"/>
                <a:cs typeface="Norwester"/>
                <a:sym typeface="Norwester"/>
              </a:rPr>
              <a:t>PATENT</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sp>
        <p:nvSpPr>
          <p:cNvPr name="Freeform 3" id="3"/>
          <p:cNvSpPr/>
          <p:nvPr/>
        </p:nvSpPr>
        <p:spPr>
          <a:xfrm flipH="false" flipV="false" rot="0">
            <a:off x="-51965" y="9258300"/>
            <a:ext cx="1789284" cy="896878"/>
          </a:xfrm>
          <a:custGeom>
            <a:avLst/>
            <a:gdLst/>
            <a:ahLst/>
            <a:cxnLst/>
            <a:rect r="r" b="b" t="t" l="l"/>
            <a:pathLst>
              <a:path h="896878" w="1789284">
                <a:moveTo>
                  <a:pt x="0" y="0"/>
                </a:moveTo>
                <a:lnTo>
                  <a:pt x="1789284" y="0"/>
                </a:lnTo>
                <a:lnTo>
                  <a:pt x="1789284" y="896878"/>
                </a:lnTo>
                <a:lnTo>
                  <a:pt x="0" y="896878"/>
                </a:lnTo>
                <a:lnTo>
                  <a:pt x="0" y="0"/>
                </a:lnTo>
                <a:close/>
              </a:path>
            </a:pathLst>
          </a:custGeom>
          <a:blipFill>
            <a:blip r:embed="rId3"/>
            <a:stretch>
              <a:fillRect l="0" t="0" r="0" b="0"/>
            </a:stretch>
          </a:blipFill>
          <a:ln cap="sq">
            <a:noFill/>
            <a:prstDash val="solid"/>
            <a:miter/>
          </a:ln>
        </p:spPr>
      </p:sp>
      <p:sp>
        <p:nvSpPr>
          <p:cNvPr name="AutoShape 4" id="4"/>
          <p:cNvSpPr/>
          <p:nvPr/>
        </p:nvSpPr>
        <p:spPr>
          <a:xfrm>
            <a:off x="6608509" y="3533170"/>
            <a:ext cx="7395947" cy="0"/>
          </a:xfrm>
          <a:prstGeom prst="line">
            <a:avLst/>
          </a:prstGeom>
          <a:ln cap="flat" w="28575">
            <a:solidFill>
              <a:srgbClr val="FFBD59"/>
            </a:solidFill>
            <a:prstDash val="sysDot"/>
            <a:headEnd type="none" len="sm" w="sm"/>
            <a:tailEnd type="none" len="sm" w="sm"/>
          </a:ln>
        </p:spPr>
      </p:sp>
      <p:sp>
        <p:nvSpPr>
          <p:cNvPr name="AutoShape 5" id="5"/>
          <p:cNvSpPr/>
          <p:nvPr/>
        </p:nvSpPr>
        <p:spPr>
          <a:xfrm flipH="true" flipV="true">
            <a:off x="5298785" y="3045371"/>
            <a:ext cx="14831755" cy="1075"/>
          </a:xfrm>
          <a:prstGeom prst="line">
            <a:avLst/>
          </a:prstGeom>
          <a:ln cap="flat" w="28575">
            <a:solidFill>
              <a:srgbClr val="00FF30"/>
            </a:solidFill>
            <a:prstDash val="sysDot"/>
            <a:headEnd type="none" len="sm" w="sm"/>
            <a:tailEnd type="none" len="sm" w="sm"/>
          </a:ln>
        </p:spPr>
      </p:sp>
      <p:sp>
        <p:nvSpPr>
          <p:cNvPr name="AutoShape 6" id="6"/>
          <p:cNvSpPr/>
          <p:nvPr/>
        </p:nvSpPr>
        <p:spPr>
          <a:xfrm>
            <a:off x="14014165" y="2762153"/>
            <a:ext cx="0" cy="2339302"/>
          </a:xfrm>
          <a:prstGeom prst="line">
            <a:avLst/>
          </a:prstGeom>
          <a:ln cap="flat" w="38100">
            <a:solidFill>
              <a:srgbClr val="FDF8F8"/>
            </a:solidFill>
            <a:prstDash val="sysDot"/>
            <a:headEnd type="none" len="sm" w="sm"/>
            <a:tailEnd type="none" len="sm" w="sm"/>
          </a:ln>
        </p:spPr>
      </p:sp>
      <p:sp>
        <p:nvSpPr>
          <p:cNvPr name="AutoShape 7" id="7"/>
          <p:cNvSpPr/>
          <p:nvPr/>
        </p:nvSpPr>
        <p:spPr>
          <a:xfrm>
            <a:off x="1920686" y="3220560"/>
            <a:ext cx="26068" cy="1442455"/>
          </a:xfrm>
          <a:prstGeom prst="line">
            <a:avLst/>
          </a:prstGeom>
          <a:ln cap="flat" w="38100">
            <a:solidFill>
              <a:srgbClr val="FDF8F8"/>
            </a:solidFill>
            <a:prstDash val="sysDot"/>
            <a:headEnd type="none" len="sm" w="sm"/>
            <a:tailEnd type="none" len="sm" w="sm"/>
          </a:ln>
        </p:spPr>
      </p:sp>
      <p:sp>
        <p:nvSpPr>
          <p:cNvPr name="AutoShape 8" id="8"/>
          <p:cNvSpPr/>
          <p:nvPr/>
        </p:nvSpPr>
        <p:spPr>
          <a:xfrm>
            <a:off x="-1056536" y="3051301"/>
            <a:ext cx="6228419" cy="0"/>
          </a:xfrm>
          <a:prstGeom prst="line">
            <a:avLst/>
          </a:prstGeom>
          <a:ln cap="flat" w="28575">
            <a:solidFill>
              <a:srgbClr val="EE9193"/>
            </a:solidFill>
            <a:prstDash val="solid"/>
            <a:headEnd type="none" len="sm" w="sm"/>
            <a:tailEnd type="none" len="sm" w="sm"/>
          </a:ln>
        </p:spPr>
      </p:sp>
      <p:grpSp>
        <p:nvGrpSpPr>
          <p:cNvPr name="Group 9" id="9"/>
          <p:cNvGrpSpPr/>
          <p:nvPr/>
        </p:nvGrpSpPr>
        <p:grpSpPr>
          <a:xfrm rot="0">
            <a:off x="1340094" y="2747971"/>
            <a:ext cx="1155066" cy="577533"/>
            <a:chOff x="0" y="0"/>
            <a:chExt cx="812800" cy="406400"/>
          </a:xfrm>
        </p:grpSpPr>
        <p:sp>
          <p:nvSpPr>
            <p:cNvPr name="Freeform 10" id="10"/>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EE9193"/>
            </a:solidFill>
          </p:spPr>
        </p:sp>
        <p:sp>
          <p:nvSpPr>
            <p:cNvPr name="TextBox 11" id="11"/>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AutoShape 12" id="12"/>
          <p:cNvSpPr/>
          <p:nvPr/>
        </p:nvSpPr>
        <p:spPr>
          <a:xfrm flipV="true">
            <a:off x="6262136" y="2747971"/>
            <a:ext cx="0" cy="2080596"/>
          </a:xfrm>
          <a:prstGeom prst="line">
            <a:avLst/>
          </a:prstGeom>
          <a:ln cap="flat" w="38100">
            <a:solidFill>
              <a:srgbClr val="FDF8F8"/>
            </a:solidFill>
            <a:prstDash val="sysDot"/>
            <a:headEnd type="none" len="sm" w="sm"/>
            <a:tailEnd type="none" len="sm" w="sm"/>
          </a:ln>
        </p:spPr>
      </p:sp>
      <p:grpSp>
        <p:nvGrpSpPr>
          <p:cNvPr name="Group 13" id="13"/>
          <p:cNvGrpSpPr/>
          <p:nvPr/>
        </p:nvGrpSpPr>
        <p:grpSpPr>
          <a:xfrm rot="0">
            <a:off x="5684603" y="3244404"/>
            <a:ext cx="1155066" cy="577533"/>
            <a:chOff x="0" y="0"/>
            <a:chExt cx="812800" cy="406400"/>
          </a:xfrm>
        </p:grpSpPr>
        <p:sp>
          <p:nvSpPr>
            <p:cNvPr name="Freeform 14" id="14"/>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FFBD59"/>
            </a:solidFill>
          </p:spPr>
        </p:sp>
        <p:sp>
          <p:nvSpPr>
            <p:cNvPr name="TextBox 15" id="15"/>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grpSp>
        <p:nvGrpSpPr>
          <p:cNvPr name="Group 16" id="16"/>
          <p:cNvGrpSpPr/>
          <p:nvPr/>
        </p:nvGrpSpPr>
        <p:grpSpPr>
          <a:xfrm rot="0">
            <a:off x="2579552" y="2834144"/>
            <a:ext cx="849211" cy="424606"/>
            <a:chOff x="0" y="0"/>
            <a:chExt cx="812800" cy="406400"/>
          </a:xfrm>
        </p:grpSpPr>
        <p:sp>
          <p:nvSpPr>
            <p:cNvPr name="Freeform 17" id="17"/>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EE9193"/>
            </a:solidFill>
          </p:spPr>
        </p:sp>
        <p:sp>
          <p:nvSpPr>
            <p:cNvPr name="TextBox 18" id="18"/>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grpSp>
        <p:nvGrpSpPr>
          <p:cNvPr name="Group 19" id="19"/>
          <p:cNvGrpSpPr/>
          <p:nvPr/>
        </p:nvGrpSpPr>
        <p:grpSpPr>
          <a:xfrm rot="0">
            <a:off x="5002648" y="2659187"/>
            <a:ext cx="755100" cy="755100"/>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EE9193"/>
            </a:solidFill>
          </p:spPr>
        </p:sp>
        <p:sp>
          <p:nvSpPr>
            <p:cNvPr name="TextBox 21" id="21"/>
            <p:cNvSpPr txBox="true"/>
            <p:nvPr/>
          </p:nvSpPr>
          <p:spPr>
            <a:xfrm>
              <a:off x="139700" y="177800"/>
              <a:ext cx="533400" cy="495300"/>
            </a:xfrm>
            <a:prstGeom prst="rect">
              <a:avLst/>
            </a:prstGeom>
          </p:spPr>
          <p:txBody>
            <a:bodyPr anchor="ctr" rtlCol="false" tIns="50800" lIns="50800" bIns="50800" rIns="50800"/>
            <a:lstStyle/>
            <a:p>
              <a:pPr algn="ctr">
                <a:lnSpc>
                  <a:spcPts val="2200"/>
                </a:lnSpc>
              </a:pPr>
            </a:p>
          </p:txBody>
        </p:sp>
      </p:grpSp>
      <p:sp>
        <p:nvSpPr>
          <p:cNvPr name="TextBox 22" id="22"/>
          <p:cNvSpPr txBox="true"/>
          <p:nvPr/>
        </p:nvSpPr>
        <p:spPr>
          <a:xfrm rot="0">
            <a:off x="5551338" y="814994"/>
            <a:ext cx="5523083" cy="880330"/>
          </a:xfrm>
          <a:prstGeom prst="rect">
            <a:avLst/>
          </a:prstGeom>
        </p:spPr>
        <p:txBody>
          <a:bodyPr anchor="t" rtlCol="false" tIns="0" lIns="0" bIns="0" rIns="0">
            <a:spAutoFit/>
          </a:bodyPr>
          <a:lstStyle/>
          <a:p>
            <a:pPr algn="r">
              <a:lnSpc>
                <a:spcPts val="6533"/>
              </a:lnSpc>
            </a:pPr>
            <a:r>
              <a:rPr lang="en-US" sz="6533" spc="326">
                <a:solidFill>
                  <a:srgbClr val="EE9193"/>
                </a:solidFill>
                <a:latin typeface="Bebas Neue Cyrillic"/>
                <a:ea typeface="Bebas Neue Cyrillic"/>
                <a:cs typeface="Bebas Neue Cyrillic"/>
                <a:sym typeface="Bebas Neue Cyrillic"/>
              </a:rPr>
              <a:t>CASE STUDY</a:t>
            </a:r>
          </a:p>
        </p:txBody>
      </p:sp>
      <p:sp>
        <p:nvSpPr>
          <p:cNvPr name="TextBox 23" id="23"/>
          <p:cNvSpPr txBox="true"/>
          <p:nvPr/>
        </p:nvSpPr>
        <p:spPr>
          <a:xfrm rot="0">
            <a:off x="407152" y="4691589"/>
            <a:ext cx="3079204" cy="616658"/>
          </a:xfrm>
          <a:prstGeom prst="rect">
            <a:avLst/>
          </a:prstGeom>
        </p:spPr>
        <p:txBody>
          <a:bodyPr anchor="t" rtlCol="false" tIns="0" lIns="0" bIns="0" rIns="0">
            <a:spAutoFit/>
          </a:bodyPr>
          <a:lstStyle/>
          <a:p>
            <a:pPr algn="ctr">
              <a:lnSpc>
                <a:spcPts val="2333"/>
              </a:lnSpc>
            </a:pPr>
            <a:r>
              <a:rPr lang="en-US" sz="2333" spc="116">
                <a:solidFill>
                  <a:srgbClr val="FFFFFF"/>
                </a:solidFill>
                <a:latin typeface="Bebas Neue Cyrillic"/>
                <a:ea typeface="Bebas Neue Cyrillic"/>
                <a:cs typeface="Bebas Neue Cyrillic"/>
                <a:sym typeface="Bebas Neue Cyrillic"/>
              </a:rPr>
              <a:t>BASIC FILING</a:t>
            </a:r>
          </a:p>
          <a:p>
            <a:pPr algn="ctr">
              <a:lnSpc>
                <a:spcPts val="2333"/>
              </a:lnSpc>
            </a:pPr>
          </a:p>
        </p:txBody>
      </p:sp>
      <p:sp>
        <p:nvSpPr>
          <p:cNvPr name="TextBox 24" id="24"/>
          <p:cNvSpPr txBox="true"/>
          <p:nvPr/>
        </p:nvSpPr>
        <p:spPr>
          <a:xfrm rot="0">
            <a:off x="767148" y="4973944"/>
            <a:ext cx="2359212" cy="1078726"/>
          </a:xfrm>
          <a:prstGeom prst="rect">
            <a:avLst/>
          </a:prstGeom>
        </p:spPr>
        <p:txBody>
          <a:bodyPr anchor="t" rtlCol="false" tIns="0" lIns="0" bIns="0" rIns="0">
            <a:spAutoFit/>
          </a:bodyPr>
          <a:lstStyle/>
          <a:p>
            <a:pPr algn="ctr">
              <a:lnSpc>
                <a:spcPts val="3363"/>
              </a:lnSpc>
            </a:pPr>
            <a:r>
              <a:rPr lang="en-US" sz="3363" spc="168">
                <a:solidFill>
                  <a:srgbClr val="FFFFFF"/>
                </a:solidFill>
                <a:latin typeface="Bebas Neue Cyrillic"/>
                <a:ea typeface="Bebas Neue Cyrillic"/>
                <a:cs typeface="Bebas Neue Cyrillic"/>
                <a:sym typeface="Bebas Neue Cyrillic"/>
              </a:rPr>
              <a:t>ISRAEL</a:t>
            </a:r>
          </a:p>
          <a:p>
            <a:pPr algn="ctr">
              <a:lnSpc>
                <a:spcPts val="2121"/>
              </a:lnSpc>
            </a:pPr>
            <a:r>
              <a:rPr lang="en-US" sz="2121" spc="106">
                <a:solidFill>
                  <a:srgbClr val="FFFFFF"/>
                </a:solidFill>
                <a:latin typeface="Bebas Neue Cyrillic"/>
                <a:ea typeface="Bebas Neue Cyrillic"/>
                <a:cs typeface="Bebas Neue Cyrillic"/>
                <a:sym typeface="Bebas Neue Cyrillic"/>
              </a:rPr>
              <a:t>IL267290</a:t>
            </a:r>
          </a:p>
          <a:p>
            <a:pPr algn="ctr">
              <a:lnSpc>
                <a:spcPts val="2196"/>
              </a:lnSpc>
            </a:pPr>
            <a:r>
              <a:rPr lang="en-US" sz="2196" spc="109">
                <a:solidFill>
                  <a:srgbClr val="EE9193"/>
                </a:solidFill>
                <a:latin typeface="Bebas Neue Cyrillic"/>
                <a:ea typeface="Bebas Neue Cyrillic"/>
                <a:cs typeface="Bebas Neue Cyrillic"/>
                <a:sym typeface="Bebas Neue Cyrillic"/>
              </a:rPr>
              <a:t>12 JUNE 2019</a:t>
            </a:r>
          </a:p>
          <a:p>
            <a:pPr algn="ctr">
              <a:lnSpc>
                <a:spcPts val="957"/>
              </a:lnSpc>
            </a:pPr>
          </a:p>
        </p:txBody>
      </p:sp>
      <p:sp>
        <p:nvSpPr>
          <p:cNvPr name="TextBox 25" id="25"/>
          <p:cNvSpPr txBox="true"/>
          <p:nvPr/>
        </p:nvSpPr>
        <p:spPr>
          <a:xfrm rot="0">
            <a:off x="1824552" y="2076324"/>
            <a:ext cx="2359212" cy="562658"/>
          </a:xfrm>
          <a:prstGeom prst="rect">
            <a:avLst/>
          </a:prstGeom>
        </p:spPr>
        <p:txBody>
          <a:bodyPr anchor="t" rtlCol="false" tIns="0" lIns="0" bIns="0" rIns="0">
            <a:spAutoFit/>
          </a:bodyPr>
          <a:lstStyle/>
          <a:p>
            <a:pPr algn="ctr">
              <a:lnSpc>
                <a:spcPts val="2173"/>
              </a:lnSpc>
            </a:pPr>
            <a:r>
              <a:rPr lang="en-US" sz="2173" spc="108">
                <a:solidFill>
                  <a:srgbClr val="FE0707"/>
                </a:solidFill>
                <a:latin typeface="Bebas Neue Cyrillic"/>
                <a:ea typeface="Bebas Neue Cyrillic"/>
                <a:cs typeface="Bebas Neue Cyrillic"/>
                <a:sym typeface="Bebas Neue Cyrillic"/>
              </a:rPr>
              <a:t>REFUSAL</a:t>
            </a:r>
          </a:p>
          <a:p>
            <a:pPr algn="ctr">
              <a:lnSpc>
                <a:spcPts val="2173"/>
              </a:lnSpc>
            </a:pPr>
            <a:r>
              <a:rPr lang="en-US" sz="2173" spc="108">
                <a:solidFill>
                  <a:srgbClr val="FE0707"/>
                </a:solidFill>
                <a:latin typeface="Bebas Neue Cyrillic"/>
                <a:ea typeface="Bebas Neue Cyrillic"/>
                <a:cs typeface="Bebas Neue Cyrillic"/>
                <a:sym typeface="Bebas Neue Cyrillic"/>
              </a:rPr>
              <a:t>28 NOVEMBER 2019</a:t>
            </a:r>
          </a:p>
        </p:txBody>
      </p:sp>
      <p:grpSp>
        <p:nvGrpSpPr>
          <p:cNvPr name="Group 26" id="26"/>
          <p:cNvGrpSpPr/>
          <p:nvPr/>
        </p:nvGrpSpPr>
        <p:grpSpPr>
          <a:xfrm rot="0">
            <a:off x="3791100" y="2834144"/>
            <a:ext cx="849211" cy="424606"/>
            <a:chOff x="0" y="0"/>
            <a:chExt cx="812800" cy="406400"/>
          </a:xfrm>
        </p:grpSpPr>
        <p:sp>
          <p:nvSpPr>
            <p:cNvPr name="Freeform 27" id="27"/>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EE9193"/>
            </a:solidFill>
          </p:spPr>
        </p:sp>
        <p:sp>
          <p:nvSpPr>
            <p:cNvPr name="TextBox 28" id="28"/>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TextBox 29" id="29"/>
          <p:cNvSpPr txBox="true"/>
          <p:nvPr/>
        </p:nvSpPr>
        <p:spPr>
          <a:xfrm rot="0">
            <a:off x="3020986" y="3387792"/>
            <a:ext cx="2359212" cy="562658"/>
          </a:xfrm>
          <a:prstGeom prst="rect">
            <a:avLst/>
          </a:prstGeom>
        </p:spPr>
        <p:txBody>
          <a:bodyPr anchor="t" rtlCol="false" tIns="0" lIns="0" bIns="0" rIns="0">
            <a:spAutoFit/>
          </a:bodyPr>
          <a:lstStyle/>
          <a:p>
            <a:pPr algn="ctr">
              <a:lnSpc>
                <a:spcPts val="2173"/>
              </a:lnSpc>
            </a:pPr>
            <a:r>
              <a:rPr lang="en-US" sz="2173" spc="108">
                <a:solidFill>
                  <a:srgbClr val="FFFFFF"/>
                </a:solidFill>
                <a:latin typeface="Bebas Neue Cyrillic"/>
                <a:ea typeface="Bebas Neue Cyrillic"/>
                <a:cs typeface="Bebas Neue Cyrillic"/>
                <a:sym typeface="Bebas Neue Cyrillic"/>
              </a:rPr>
              <a:t>AMENDMENT</a:t>
            </a:r>
          </a:p>
          <a:p>
            <a:pPr algn="ctr">
              <a:lnSpc>
                <a:spcPts val="2173"/>
              </a:lnSpc>
            </a:pPr>
            <a:r>
              <a:rPr lang="en-US" sz="2173" spc="108">
                <a:solidFill>
                  <a:srgbClr val="EE9193"/>
                </a:solidFill>
                <a:latin typeface="Bebas Neue Cyrillic"/>
                <a:ea typeface="Bebas Neue Cyrillic"/>
                <a:cs typeface="Bebas Neue Cyrillic"/>
                <a:sym typeface="Bebas Neue Cyrillic"/>
              </a:rPr>
              <a:t>9 MARCH 2020</a:t>
            </a:r>
          </a:p>
        </p:txBody>
      </p:sp>
      <p:sp>
        <p:nvSpPr>
          <p:cNvPr name="TextBox 30" id="30"/>
          <p:cNvSpPr txBox="true"/>
          <p:nvPr/>
        </p:nvSpPr>
        <p:spPr>
          <a:xfrm rot="0">
            <a:off x="4215706" y="2076324"/>
            <a:ext cx="2359212" cy="562658"/>
          </a:xfrm>
          <a:prstGeom prst="rect">
            <a:avLst/>
          </a:prstGeom>
        </p:spPr>
        <p:txBody>
          <a:bodyPr anchor="t" rtlCol="false" tIns="0" lIns="0" bIns="0" rIns="0">
            <a:spAutoFit/>
          </a:bodyPr>
          <a:lstStyle/>
          <a:p>
            <a:pPr algn="ctr">
              <a:lnSpc>
                <a:spcPts val="2173"/>
              </a:lnSpc>
            </a:pPr>
            <a:r>
              <a:rPr lang="en-US" sz="2173" spc="108">
                <a:solidFill>
                  <a:srgbClr val="00FF30"/>
                </a:solidFill>
                <a:latin typeface="Bebas Neue Cyrillic"/>
                <a:ea typeface="Bebas Neue Cyrillic"/>
                <a:cs typeface="Bebas Neue Cyrillic"/>
                <a:sym typeface="Bebas Neue Cyrillic"/>
              </a:rPr>
              <a:t>ACCEPTED!</a:t>
            </a:r>
          </a:p>
          <a:p>
            <a:pPr algn="ctr">
              <a:lnSpc>
                <a:spcPts val="2173"/>
              </a:lnSpc>
            </a:pPr>
            <a:r>
              <a:rPr lang="en-US" sz="2173" spc="108">
                <a:solidFill>
                  <a:srgbClr val="00FF30"/>
                </a:solidFill>
                <a:latin typeface="Bebas Neue Cyrillic"/>
                <a:ea typeface="Bebas Neue Cyrillic"/>
                <a:cs typeface="Bebas Neue Cyrillic"/>
                <a:sym typeface="Bebas Neue Cyrillic"/>
              </a:rPr>
              <a:t>31 MAY 2020</a:t>
            </a:r>
          </a:p>
        </p:txBody>
      </p:sp>
      <p:sp>
        <p:nvSpPr>
          <p:cNvPr name="TextBox 31" id="31"/>
          <p:cNvSpPr txBox="true"/>
          <p:nvPr/>
        </p:nvSpPr>
        <p:spPr>
          <a:xfrm rot="0">
            <a:off x="1737952" y="2920142"/>
            <a:ext cx="359349" cy="300418"/>
          </a:xfrm>
          <a:prstGeom prst="rect">
            <a:avLst/>
          </a:prstGeom>
        </p:spPr>
        <p:txBody>
          <a:bodyPr anchor="t" rtlCol="false" tIns="0" lIns="0" bIns="0" rIns="0">
            <a:spAutoFit/>
          </a:bodyPr>
          <a:lstStyle/>
          <a:p>
            <a:pPr algn="ctr">
              <a:lnSpc>
                <a:spcPts val="2242"/>
              </a:lnSpc>
              <a:spcBef>
                <a:spcPct val="0"/>
              </a:spcBef>
            </a:pPr>
            <a:r>
              <a:rPr lang="en-US" b="true" sz="2242" spc="100">
                <a:solidFill>
                  <a:srgbClr val="FFFFFF"/>
                </a:solidFill>
                <a:latin typeface="Gotham Bold"/>
                <a:ea typeface="Gotham Bold"/>
                <a:cs typeface="Gotham Bold"/>
                <a:sym typeface="Gotham Bold"/>
              </a:rPr>
              <a:t>V1</a:t>
            </a:r>
          </a:p>
        </p:txBody>
      </p:sp>
      <p:sp>
        <p:nvSpPr>
          <p:cNvPr name="TextBox 32" id="32"/>
          <p:cNvSpPr txBox="true"/>
          <p:nvPr/>
        </p:nvSpPr>
        <p:spPr>
          <a:xfrm rot="0">
            <a:off x="3998748" y="2920142"/>
            <a:ext cx="416632" cy="300418"/>
          </a:xfrm>
          <a:prstGeom prst="rect">
            <a:avLst/>
          </a:prstGeom>
        </p:spPr>
        <p:txBody>
          <a:bodyPr anchor="t" rtlCol="false" tIns="0" lIns="0" bIns="0" rIns="0">
            <a:spAutoFit/>
          </a:bodyPr>
          <a:lstStyle/>
          <a:p>
            <a:pPr algn="ctr">
              <a:lnSpc>
                <a:spcPts val="2242"/>
              </a:lnSpc>
              <a:spcBef>
                <a:spcPct val="0"/>
              </a:spcBef>
            </a:pPr>
            <a:r>
              <a:rPr lang="en-US" b="true" sz="2242" spc="100">
                <a:solidFill>
                  <a:srgbClr val="FFFFFF"/>
                </a:solidFill>
                <a:latin typeface="Gotham Bold"/>
                <a:ea typeface="Gotham Bold"/>
                <a:cs typeface="Gotham Bold"/>
                <a:sym typeface="Gotham Bold"/>
              </a:rPr>
              <a:t>V2</a:t>
            </a:r>
          </a:p>
        </p:txBody>
      </p:sp>
      <p:sp>
        <p:nvSpPr>
          <p:cNvPr name="TextBox 33" id="33"/>
          <p:cNvSpPr txBox="true"/>
          <p:nvPr/>
        </p:nvSpPr>
        <p:spPr>
          <a:xfrm rot="0">
            <a:off x="5171882" y="2920142"/>
            <a:ext cx="416632" cy="300418"/>
          </a:xfrm>
          <a:prstGeom prst="rect">
            <a:avLst/>
          </a:prstGeom>
        </p:spPr>
        <p:txBody>
          <a:bodyPr anchor="t" rtlCol="false" tIns="0" lIns="0" bIns="0" rIns="0">
            <a:spAutoFit/>
          </a:bodyPr>
          <a:lstStyle/>
          <a:p>
            <a:pPr algn="ctr">
              <a:lnSpc>
                <a:spcPts val="2242"/>
              </a:lnSpc>
              <a:spcBef>
                <a:spcPct val="0"/>
              </a:spcBef>
            </a:pPr>
            <a:r>
              <a:rPr lang="en-US" b="true" sz="2242" spc="100">
                <a:solidFill>
                  <a:srgbClr val="00FF30"/>
                </a:solidFill>
                <a:latin typeface="Gotham Bold"/>
                <a:ea typeface="Gotham Bold"/>
                <a:cs typeface="Gotham Bold"/>
                <a:sym typeface="Gotham Bold"/>
              </a:rPr>
              <a:t>V2</a:t>
            </a:r>
          </a:p>
        </p:txBody>
      </p:sp>
      <p:sp>
        <p:nvSpPr>
          <p:cNvPr name="TextBox 34" id="34"/>
          <p:cNvSpPr txBox="true"/>
          <p:nvPr/>
        </p:nvSpPr>
        <p:spPr>
          <a:xfrm rot="0">
            <a:off x="2844689" y="2920142"/>
            <a:ext cx="359349" cy="300418"/>
          </a:xfrm>
          <a:prstGeom prst="rect">
            <a:avLst/>
          </a:prstGeom>
        </p:spPr>
        <p:txBody>
          <a:bodyPr anchor="t" rtlCol="false" tIns="0" lIns="0" bIns="0" rIns="0">
            <a:spAutoFit/>
          </a:bodyPr>
          <a:lstStyle/>
          <a:p>
            <a:pPr algn="ctr">
              <a:lnSpc>
                <a:spcPts val="2242"/>
              </a:lnSpc>
              <a:spcBef>
                <a:spcPct val="0"/>
              </a:spcBef>
            </a:pPr>
            <a:r>
              <a:rPr lang="en-US" b="true" sz="2242" spc="100">
                <a:solidFill>
                  <a:srgbClr val="FE0707"/>
                </a:solidFill>
                <a:latin typeface="Gotham Bold"/>
                <a:ea typeface="Gotham Bold"/>
                <a:cs typeface="Gotham Bold"/>
                <a:sym typeface="Gotham Bold"/>
              </a:rPr>
              <a:t>V1</a:t>
            </a:r>
          </a:p>
        </p:txBody>
      </p:sp>
      <p:sp>
        <p:nvSpPr>
          <p:cNvPr name="TextBox 35" id="35"/>
          <p:cNvSpPr txBox="true"/>
          <p:nvPr/>
        </p:nvSpPr>
        <p:spPr>
          <a:xfrm rot="0">
            <a:off x="6053820" y="3428333"/>
            <a:ext cx="416632" cy="300418"/>
          </a:xfrm>
          <a:prstGeom prst="rect">
            <a:avLst/>
          </a:prstGeom>
        </p:spPr>
        <p:txBody>
          <a:bodyPr anchor="t" rtlCol="false" tIns="0" lIns="0" bIns="0" rIns="0">
            <a:spAutoFit/>
          </a:bodyPr>
          <a:lstStyle/>
          <a:p>
            <a:pPr algn="ctr">
              <a:lnSpc>
                <a:spcPts val="2242"/>
              </a:lnSpc>
              <a:spcBef>
                <a:spcPct val="0"/>
              </a:spcBef>
            </a:pPr>
            <a:r>
              <a:rPr lang="en-US" b="true" sz="2242" spc="100">
                <a:solidFill>
                  <a:srgbClr val="FFFFFF"/>
                </a:solidFill>
                <a:latin typeface="Gotham Bold"/>
                <a:ea typeface="Gotham Bold"/>
                <a:cs typeface="Gotham Bold"/>
                <a:sym typeface="Gotham Bold"/>
              </a:rPr>
              <a:t>V2</a:t>
            </a:r>
          </a:p>
        </p:txBody>
      </p:sp>
      <p:sp>
        <p:nvSpPr>
          <p:cNvPr name="AutoShape 36" id="36"/>
          <p:cNvSpPr/>
          <p:nvPr/>
        </p:nvSpPr>
        <p:spPr>
          <a:xfrm>
            <a:off x="14222481" y="4106763"/>
            <a:ext cx="2692025" cy="19126"/>
          </a:xfrm>
          <a:prstGeom prst="line">
            <a:avLst/>
          </a:prstGeom>
          <a:ln cap="flat" w="28575">
            <a:solidFill>
              <a:srgbClr val="EE9193"/>
            </a:solidFill>
            <a:prstDash val="solid"/>
            <a:headEnd type="none" len="sm" w="sm"/>
            <a:tailEnd type="none" len="sm" w="sm"/>
          </a:ln>
        </p:spPr>
      </p:sp>
      <p:grpSp>
        <p:nvGrpSpPr>
          <p:cNvPr name="Group 37" id="37"/>
          <p:cNvGrpSpPr/>
          <p:nvPr/>
        </p:nvGrpSpPr>
        <p:grpSpPr>
          <a:xfrm rot="0">
            <a:off x="13426924" y="3816517"/>
            <a:ext cx="1155066" cy="577533"/>
            <a:chOff x="0" y="0"/>
            <a:chExt cx="812800" cy="406400"/>
          </a:xfrm>
        </p:grpSpPr>
        <p:sp>
          <p:nvSpPr>
            <p:cNvPr name="Freeform 38" id="38"/>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76A8A2"/>
            </a:solidFill>
          </p:spPr>
        </p:sp>
        <p:sp>
          <p:nvSpPr>
            <p:cNvPr name="TextBox 39" id="39"/>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AutoShape 40" id="40"/>
          <p:cNvSpPr/>
          <p:nvPr/>
        </p:nvSpPr>
        <p:spPr>
          <a:xfrm flipH="true" flipV="true">
            <a:off x="16914510" y="4116616"/>
            <a:ext cx="14093440" cy="2150"/>
          </a:xfrm>
          <a:prstGeom prst="line">
            <a:avLst/>
          </a:prstGeom>
          <a:ln cap="flat" w="28575">
            <a:solidFill>
              <a:srgbClr val="00FF30"/>
            </a:solidFill>
            <a:prstDash val="sysDot"/>
            <a:headEnd type="none" len="sm" w="sm"/>
            <a:tailEnd type="none" len="sm" w="sm"/>
          </a:ln>
        </p:spPr>
      </p:sp>
      <p:grpSp>
        <p:nvGrpSpPr>
          <p:cNvPr name="Group 41" id="41"/>
          <p:cNvGrpSpPr/>
          <p:nvPr/>
        </p:nvGrpSpPr>
        <p:grpSpPr>
          <a:xfrm rot="0">
            <a:off x="16640025" y="3760633"/>
            <a:ext cx="755100" cy="755100"/>
            <a:chOff x="0" y="0"/>
            <a:chExt cx="812800" cy="812800"/>
          </a:xfrm>
        </p:grpSpPr>
        <p:sp>
          <p:nvSpPr>
            <p:cNvPr name="Freeform 42" id="42"/>
            <p:cNvSpPr/>
            <p:nvPr/>
          </p:nvSpPr>
          <p:spPr>
            <a:xfrm flipH="false" flipV="false" rot="0">
              <a:off x="0" y="0"/>
              <a:ext cx="812800" cy="812800"/>
            </a:xfrm>
            <a:custGeom>
              <a:avLst/>
              <a:gdLst/>
              <a:ahLst/>
              <a:cxnLst/>
              <a:rect r="r" b="b" t="t" l="l"/>
              <a:pathLst>
                <a:path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76A8A2"/>
            </a:solidFill>
          </p:spPr>
        </p:sp>
        <p:sp>
          <p:nvSpPr>
            <p:cNvPr name="TextBox 43" id="43"/>
            <p:cNvSpPr txBox="true"/>
            <p:nvPr/>
          </p:nvSpPr>
          <p:spPr>
            <a:xfrm>
              <a:off x="139700" y="177800"/>
              <a:ext cx="533400" cy="495300"/>
            </a:xfrm>
            <a:prstGeom prst="rect">
              <a:avLst/>
            </a:prstGeom>
          </p:spPr>
          <p:txBody>
            <a:bodyPr anchor="ctr" rtlCol="false" tIns="50800" lIns="50800" bIns="50800" rIns="50800"/>
            <a:lstStyle/>
            <a:p>
              <a:pPr algn="ctr">
                <a:lnSpc>
                  <a:spcPts val="2200"/>
                </a:lnSpc>
              </a:pPr>
            </a:p>
          </p:txBody>
        </p:sp>
      </p:grpSp>
      <p:sp>
        <p:nvSpPr>
          <p:cNvPr name="TextBox 44" id="44"/>
          <p:cNvSpPr txBox="true"/>
          <p:nvPr/>
        </p:nvSpPr>
        <p:spPr>
          <a:xfrm rot="0">
            <a:off x="16799551" y="4007024"/>
            <a:ext cx="416632" cy="300418"/>
          </a:xfrm>
          <a:prstGeom prst="rect">
            <a:avLst/>
          </a:prstGeom>
        </p:spPr>
        <p:txBody>
          <a:bodyPr anchor="t" rtlCol="false" tIns="0" lIns="0" bIns="0" rIns="0">
            <a:spAutoFit/>
          </a:bodyPr>
          <a:lstStyle/>
          <a:p>
            <a:pPr algn="ctr">
              <a:lnSpc>
                <a:spcPts val="2242"/>
              </a:lnSpc>
              <a:spcBef>
                <a:spcPct val="0"/>
              </a:spcBef>
            </a:pPr>
            <a:r>
              <a:rPr lang="en-US" b="true" sz="2242" spc="100">
                <a:solidFill>
                  <a:srgbClr val="00FF30"/>
                </a:solidFill>
                <a:latin typeface="Gotham Bold"/>
                <a:ea typeface="Gotham Bold"/>
                <a:cs typeface="Gotham Bold"/>
                <a:sym typeface="Gotham Bold"/>
              </a:rPr>
              <a:t>V2</a:t>
            </a:r>
          </a:p>
        </p:txBody>
      </p:sp>
      <p:sp>
        <p:nvSpPr>
          <p:cNvPr name="TextBox 45" id="45"/>
          <p:cNvSpPr txBox="true"/>
          <p:nvPr/>
        </p:nvSpPr>
        <p:spPr>
          <a:xfrm rot="0">
            <a:off x="13805850" y="3974124"/>
            <a:ext cx="416632" cy="300418"/>
          </a:xfrm>
          <a:prstGeom prst="rect">
            <a:avLst/>
          </a:prstGeom>
        </p:spPr>
        <p:txBody>
          <a:bodyPr anchor="t" rtlCol="false" tIns="0" lIns="0" bIns="0" rIns="0">
            <a:spAutoFit/>
          </a:bodyPr>
          <a:lstStyle/>
          <a:p>
            <a:pPr algn="ctr">
              <a:lnSpc>
                <a:spcPts val="2242"/>
              </a:lnSpc>
              <a:spcBef>
                <a:spcPct val="0"/>
              </a:spcBef>
            </a:pPr>
            <a:r>
              <a:rPr lang="en-US" b="true" sz="2242" spc="100">
                <a:solidFill>
                  <a:srgbClr val="FFFFFF"/>
                </a:solidFill>
                <a:latin typeface="Gotham Bold"/>
                <a:ea typeface="Gotham Bold"/>
                <a:cs typeface="Gotham Bold"/>
                <a:sym typeface="Gotham Bold"/>
              </a:rPr>
              <a:t>V2</a:t>
            </a:r>
          </a:p>
        </p:txBody>
      </p:sp>
      <p:sp>
        <p:nvSpPr>
          <p:cNvPr name="TextBox 46" id="46"/>
          <p:cNvSpPr txBox="true"/>
          <p:nvPr/>
        </p:nvSpPr>
        <p:spPr>
          <a:xfrm rot="0">
            <a:off x="15828261" y="4653587"/>
            <a:ext cx="2359212" cy="562658"/>
          </a:xfrm>
          <a:prstGeom prst="rect">
            <a:avLst/>
          </a:prstGeom>
        </p:spPr>
        <p:txBody>
          <a:bodyPr anchor="t" rtlCol="false" tIns="0" lIns="0" bIns="0" rIns="0">
            <a:spAutoFit/>
          </a:bodyPr>
          <a:lstStyle/>
          <a:p>
            <a:pPr algn="ctr">
              <a:lnSpc>
                <a:spcPts val="2173"/>
              </a:lnSpc>
            </a:pPr>
            <a:r>
              <a:rPr lang="en-US" sz="2173" spc="108">
                <a:solidFill>
                  <a:srgbClr val="00FF30"/>
                </a:solidFill>
                <a:latin typeface="Bebas Neue Cyrillic"/>
                <a:ea typeface="Bebas Neue Cyrillic"/>
                <a:cs typeface="Bebas Neue Cyrillic"/>
                <a:sym typeface="Bebas Neue Cyrillic"/>
              </a:rPr>
              <a:t>GRANTED!</a:t>
            </a:r>
          </a:p>
          <a:p>
            <a:pPr algn="ctr">
              <a:lnSpc>
                <a:spcPts val="2173"/>
              </a:lnSpc>
            </a:pPr>
            <a:r>
              <a:rPr lang="en-US" sz="2173" spc="108">
                <a:solidFill>
                  <a:srgbClr val="00FF30"/>
                </a:solidFill>
                <a:latin typeface="Bebas Neue Cyrillic"/>
                <a:ea typeface="Bebas Neue Cyrillic"/>
                <a:cs typeface="Bebas Neue Cyrillic"/>
                <a:sym typeface="Bebas Neue Cyrillic"/>
              </a:rPr>
              <a:t>30 JANUARY 2024</a:t>
            </a:r>
          </a:p>
        </p:txBody>
      </p:sp>
      <p:sp>
        <p:nvSpPr>
          <p:cNvPr name="TextBox 47" id="47"/>
          <p:cNvSpPr txBox="true"/>
          <p:nvPr/>
        </p:nvSpPr>
        <p:spPr>
          <a:xfrm rot="0">
            <a:off x="2241709" y="6967307"/>
            <a:ext cx="14398316" cy="2977235"/>
          </a:xfrm>
          <a:prstGeom prst="rect">
            <a:avLst/>
          </a:prstGeom>
        </p:spPr>
        <p:txBody>
          <a:bodyPr anchor="t" rtlCol="false" tIns="0" lIns="0" bIns="0" rIns="0">
            <a:spAutoFit/>
          </a:bodyPr>
          <a:lstStyle/>
          <a:p>
            <a:pPr algn="just" marL="785772" indent="-392886" lvl="1">
              <a:lnSpc>
                <a:spcPts val="4767"/>
              </a:lnSpc>
              <a:buFont typeface="Arial"/>
              <a:buChar char="•"/>
            </a:pPr>
            <a:r>
              <a:rPr lang="en-US" sz="3639" spc="247">
                <a:solidFill>
                  <a:srgbClr val="FFFFFF"/>
                </a:solidFill>
                <a:latin typeface="Bebas Neue Cyrillic"/>
                <a:ea typeface="Bebas Neue Cyrillic"/>
                <a:cs typeface="Bebas Neue Cyrillic"/>
                <a:sym typeface="Bebas Neue Cyrillic"/>
              </a:rPr>
              <a:t>PATENT APPLICATION WAS AMENDED AND ACCEPTED BEFORE PCT FILING</a:t>
            </a:r>
          </a:p>
          <a:p>
            <a:pPr algn="just" marL="785772" indent="-392886" lvl="1">
              <a:lnSpc>
                <a:spcPts val="4767"/>
              </a:lnSpc>
              <a:buFont typeface="Arial"/>
              <a:buChar char="•"/>
            </a:pPr>
            <a:r>
              <a:rPr lang="en-US" sz="3639" spc="247">
                <a:solidFill>
                  <a:srgbClr val="FFFFFF"/>
                </a:solidFill>
                <a:latin typeface="Bebas Neue Cyrillic"/>
                <a:ea typeface="Bebas Neue Cyrillic"/>
                <a:cs typeface="Bebas Neue Cyrillic"/>
                <a:sym typeface="Bebas Neue Cyrillic"/>
              </a:rPr>
              <a:t>amended and accepted version was used for the PCT filing</a:t>
            </a:r>
          </a:p>
          <a:p>
            <a:pPr algn="just" marL="785772" indent="-392886" lvl="1">
              <a:lnSpc>
                <a:spcPts val="4767"/>
              </a:lnSpc>
              <a:buFont typeface="Arial"/>
              <a:buChar char="•"/>
            </a:pPr>
            <a:r>
              <a:rPr lang="en-US" sz="3639" spc="247">
                <a:solidFill>
                  <a:srgbClr val="FFFFFF"/>
                </a:solidFill>
                <a:latin typeface="Bebas Neue Cyrillic"/>
                <a:ea typeface="Bebas Neue Cyrillic"/>
                <a:cs typeface="Bebas Neue Cyrillic"/>
                <a:sym typeface="Bebas Neue Cyrillic"/>
              </a:rPr>
              <a:t>PCT application received a favorable patentability report</a:t>
            </a:r>
          </a:p>
          <a:p>
            <a:pPr algn="just" marL="785772" indent="-392886" lvl="1">
              <a:lnSpc>
                <a:spcPts val="4767"/>
              </a:lnSpc>
              <a:buFont typeface="Arial"/>
              <a:buChar char="•"/>
            </a:pPr>
            <a:r>
              <a:rPr lang="en-US" sz="3639" spc="247">
                <a:solidFill>
                  <a:srgbClr val="FFFFFF"/>
                </a:solidFill>
                <a:latin typeface="Bebas Neue Cyrillic"/>
                <a:ea typeface="Bebas Neue Cyrillic"/>
                <a:cs typeface="Bebas Neue Cyrillic"/>
                <a:sym typeface="Bebas Neue Cyrillic"/>
              </a:rPr>
              <a:t>amended and accepted version was used for the US national phase filing</a:t>
            </a:r>
          </a:p>
          <a:p>
            <a:pPr algn="just" marL="785772" indent="-392886" lvl="1">
              <a:lnSpc>
                <a:spcPts val="4767"/>
              </a:lnSpc>
              <a:buFont typeface="Arial"/>
              <a:buChar char="•"/>
            </a:pPr>
            <a:r>
              <a:rPr lang="en-US" sz="3639" spc="247">
                <a:solidFill>
                  <a:srgbClr val="FFFFFF"/>
                </a:solidFill>
                <a:latin typeface="Bebas Neue Cyrillic"/>
                <a:ea typeface="Bebas Neue Cyrillic"/>
                <a:cs typeface="Bebas Neue Cyrillic"/>
                <a:sym typeface="Bebas Neue Cyrillic"/>
              </a:rPr>
              <a:t>US national phase proceeded to grant smoothly!</a:t>
            </a:r>
          </a:p>
        </p:txBody>
      </p:sp>
      <p:sp>
        <p:nvSpPr>
          <p:cNvPr name="TextBox 48" id="48"/>
          <p:cNvSpPr txBox="true"/>
          <p:nvPr/>
        </p:nvSpPr>
        <p:spPr>
          <a:xfrm rot="0">
            <a:off x="5082530" y="4865624"/>
            <a:ext cx="2359212" cy="973236"/>
          </a:xfrm>
          <a:prstGeom prst="rect">
            <a:avLst/>
          </a:prstGeom>
        </p:spPr>
        <p:txBody>
          <a:bodyPr anchor="t" rtlCol="false" tIns="0" lIns="0" bIns="0" rIns="0">
            <a:spAutoFit/>
          </a:bodyPr>
          <a:lstStyle/>
          <a:p>
            <a:pPr algn="ctr">
              <a:lnSpc>
                <a:spcPts val="3363"/>
              </a:lnSpc>
            </a:pPr>
            <a:r>
              <a:rPr lang="en-US" sz="3363" spc="168">
                <a:solidFill>
                  <a:srgbClr val="FFFFFF"/>
                </a:solidFill>
                <a:latin typeface="Bebas Neue Cyrillic"/>
                <a:ea typeface="Bebas Neue Cyrillic"/>
                <a:cs typeface="Bebas Neue Cyrillic"/>
                <a:sym typeface="Bebas Neue Cyrillic"/>
              </a:rPr>
              <a:t>PCT</a:t>
            </a:r>
          </a:p>
          <a:p>
            <a:pPr algn="ctr">
              <a:lnSpc>
                <a:spcPts val="2121"/>
              </a:lnSpc>
            </a:pPr>
            <a:r>
              <a:rPr lang="en-US" sz="2121" spc="106">
                <a:solidFill>
                  <a:srgbClr val="FDF8F8"/>
                </a:solidFill>
                <a:latin typeface="Bebas Neue Cyrillic"/>
                <a:ea typeface="Bebas Neue Cyrillic"/>
                <a:cs typeface="Bebas Neue Cyrillic"/>
                <a:sym typeface="Bebas Neue Cyrillic"/>
              </a:rPr>
              <a:t>WO2020/250214</a:t>
            </a:r>
          </a:p>
          <a:p>
            <a:pPr algn="ctr">
              <a:lnSpc>
                <a:spcPts val="2196"/>
              </a:lnSpc>
            </a:pPr>
            <a:r>
              <a:rPr lang="en-US" sz="2196" spc="109">
                <a:solidFill>
                  <a:srgbClr val="EE9193"/>
                </a:solidFill>
                <a:latin typeface="Bebas Neue Cyrillic"/>
                <a:ea typeface="Bebas Neue Cyrillic"/>
                <a:cs typeface="Bebas Neue Cyrillic"/>
                <a:sym typeface="Bebas Neue Cyrillic"/>
              </a:rPr>
              <a:t>1 JUNE 2020</a:t>
            </a:r>
          </a:p>
        </p:txBody>
      </p:sp>
      <p:sp>
        <p:nvSpPr>
          <p:cNvPr name="TextBox 49" id="49"/>
          <p:cNvSpPr txBox="true"/>
          <p:nvPr/>
        </p:nvSpPr>
        <p:spPr>
          <a:xfrm rot="0">
            <a:off x="12474564" y="5130030"/>
            <a:ext cx="3079204" cy="323677"/>
          </a:xfrm>
          <a:prstGeom prst="rect">
            <a:avLst/>
          </a:prstGeom>
        </p:spPr>
        <p:txBody>
          <a:bodyPr anchor="t" rtlCol="false" tIns="0" lIns="0" bIns="0" rIns="0">
            <a:spAutoFit/>
          </a:bodyPr>
          <a:lstStyle/>
          <a:p>
            <a:pPr algn="ctr">
              <a:lnSpc>
                <a:spcPts val="2333"/>
              </a:lnSpc>
            </a:pPr>
            <a:r>
              <a:rPr lang="en-US" sz="2333" spc="116">
                <a:solidFill>
                  <a:srgbClr val="FDF8F8"/>
                </a:solidFill>
                <a:latin typeface="Bebas Neue Cyrillic"/>
                <a:ea typeface="Bebas Neue Cyrillic"/>
                <a:cs typeface="Bebas Neue Cyrillic"/>
                <a:sym typeface="Bebas Neue Cyrillic"/>
              </a:rPr>
              <a:t>NATIONAL PHASE</a:t>
            </a:r>
          </a:p>
        </p:txBody>
      </p:sp>
      <p:sp>
        <p:nvSpPr>
          <p:cNvPr name="TextBox 50" id="50"/>
          <p:cNvSpPr txBox="true"/>
          <p:nvPr/>
        </p:nvSpPr>
        <p:spPr>
          <a:xfrm rot="0">
            <a:off x="12834560" y="5431381"/>
            <a:ext cx="2359212" cy="1078726"/>
          </a:xfrm>
          <a:prstGeom prst="rect">
            <a:avLst/>
          </a:prstGeom>
        </p:spPr>
        <p:txBody>
          <a:bodyPr anchor="t" rtlCol="false" tIns="0" lIns="0" bIns="0" rIns="0">
            <a:spAutoFit/>
          </a:bodyPr>
          <a:lstStyle/>
          <a:p>
            <a:pPr algn="ctr">
              <a:lnSpc>
                <a:spcPts val="3363"/>
              </a:lnSpc>
            </a:pPr>
            <a:r>
              <a:rPr lang="en-US" sz="3363" spc="168">
                <a:solidFill>
                  <a:srgbClr val="FFFFFF"/>
                </a:solidFill>
                <a:latin typeface="Bebas Neue Cyrillic"/>
                <a:ea typeface="Bebas Neue Cyrillic"/>
                <a:cs typeface="Bebas Neue Cyrillic"/>
                <a:sym typeface="Bebas Neue Cyrillic"/>
              </a:rPr>
              <a:t>USA</a:t>
            </a:r>
          </a:p>
          <a:p>
            <a:pPr algn="ctr">
              <a:lnSpc>
                <a:spcPts val="2121"/>
              </a:lnSpc>
            </a:pPr>
            <a:r>
              <a:rPr lang="en-US" sz="2121" spc="106">
                <a:solidFill>
                  <a:srgbClr val="FFFFFF"/>
                </a:solidFill>
                <a:latin typeface="Bebas Neue Cyrillic"/>
                <a:ea typeface="Bebas Neue Cyrillic"/>
                <a:cs typeface="Bebas Neue Cyrillic"/>
                <a:sym typeface="Bebas Neue Cyrillic"/>
              </a:rPr>
              <a:t>US 11,885,594</a:t>
            </a:r>
          </a:p>
          <a:p>
            <a:pPr algn="ctr">
              <a:lnSpc>
                <a:spcPts val="2196"/>
              </a:lnSpc>
            </a:pPr>
            <a:r>
              <a:rPr lang="en-US" sz="2196" spc="109">
                <a:solidFill>
                  <a:srgbClr val="EE9193"/>
                </a:solidFill>
                <a:latin typeface="Bebas Neue Cyrillic"/>
                <a:ea typeface="Bebas Neue Cyrillic"/>
                <a:cs typeface="Bebas Neue Cyrillic"/>
                <a:sym typeface="Bebas Neue Cyrillic"/>
              </a:rPr>
              <a:t>20 JUNE 2021</a:t>
            </a:r>
          </a:p>
          <a:p>
            <a:pPr algn="ctr">
              <a:lnSpc>
                <a:spcPts val="957"/>
              </a:lnSpc>
            </a:pPr>
          </a:p>
        </p:txBody>
      </p:sp>
      <p:grpSp>
        <p:nvGrpSpPr>
          <p:cNvPr name="Group 51" id="51"/>
          <p:cNvGrpSpPr/>
          <p:nvPr/>
        </p:nvGrpSpPr>
        <p:grpSpPr>
          <a:xfrm rot="0">
            <a:off x="8201786" y="3304145"/>
            <a:ext cx="849211" cy="424606"/>
            <a:chOff x="0" y="0"/>
            <a:chExt cx="812800" cy="406400"/>
          </a:xfrm>
        </p:grpSpPr>
        <p:sp>
          <p:nvSpPr>
            <p:cNvPr name="Freeform 52" id="52"/>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EE9193"/>
            </a:solidFill>
          </p:spPr>
        </p:sp>
        <p:sp>
          <p:nvSpPr>
            <p:cNvPr name="TextBox 53" id="53"/>
            <p:cNvSpPr txBox="true"/>
            <p:nvPr/>
          </p:nvSpPr>
          <p:spPr>
            <a:xfrm>
              <a:off x="177800" y="38100"/>
              <a:ext cx="558800" cy="368300"/>
            </a:xfrm>
            <a:prstGeom prst="rect">
              <a:avLst/>
            </a:prstGeom>
          </p:spPr>
          <p:txBody>
            <a:bodyPr anchor="ctr" rtlCol="false" tIns="50800" lIns="50800" bIns="50800" rIns="50800"/>
            <a:lstStyle/>
            <a:p>
              <a:pPr algn="ctr">
                <a:lnSpc>
                  <a:spcPts val="2200"/>
                </a:lnSpc>
              </a:pPr>
            </a:p>
          </p:txBody>
        </p:sp>
      </p:grpSp>
      <p:sp>
        <p:nvSpPr>
          <p:cNvPr name="TextBox 54" id="54"/>
          <p:cNvSpPr txBox="true"/>
          <p:nvPr/>
        </p:nvSpPr>
        <p:spPr>
          <a:xfrm rot="0">
            <a:off x="8438290" y="3390143"/>
            <a:ext cx="416614" cy="301739"/>
          </a:xfrm>
          <a:prstGeom prst="rect">
            <a:avLst/>
          </a:prstGeom>
        </p:spPr>
        <p:txBody>
          <a:bodyPr anchor="t" rtlCol="false" tIns="0" lIns="0" bIns="0" rIns="0">
            <a:spAutoFit/>
          </a:bodyPr>
          <a:lstStyle/>
          <a:p>
            <a:pPr algn="ctr">
              <a:lnSpc>
                <a:spcPts val="2242"/>
              </a:lnSpc>
              <a:spcBef>
                <a:spcPct val="0"/>
              </a:spcBef>
            </a:pPr>
            <a:r>
              <a:rPr lang="en-US" b="true" sz="2242" spc="100">
                <a:solidFill>
                  <a:srgbClr val="00FF30"/>
                </a:solidFill>
                <a:latin typeface="Gotham Bold"/>
                <a:ea typeface="Gotham Bold"/>
                <a:cs typeface="Gotham Bold"/>
                <a:sym typeface="Gotham Bold"/>
              </a:rPr>
              <a:t>V2</a:t>
            </a:r>
          </a:p>
        </p:txBody>
      </p:sp>
      <p:sp>
        <p:nvSpPr>
          <p:cNvPr name="TextBox 55" id="55"/>
          <p:cNvSpPr txBox="true"/>
          <p:nvPr/>
        </p:nvSpPr>
        <p:spPr>
          <a:xfrm rot="0">
            <a:off x="7441742" y="3875904"/>
            <a:ext cx="2359212" cy="562658"/>
          </a:xfrm>
          <a:prstGeom prst="rect">
            <a:avLst/>
          </a:prstGeom>
        </p:spPr>
        <p:txBody>
          <a:bodyPr anchor="t" rtlCol="false" tIns="0" lIns="0" bIns="0" rIns="0">
            <a:spAutoFit/>
          </a:bodyPr>
          <a:lstStyle/>
          <a:p>
            <a:pPr algn="ctr">
              <a:lnSpc>
                <a:spcPts val="2173"/>
              </a:lnSpc>
            </a:pPr>
            <a:r>
              <a:rPr lang="en-US" sz="2173" spc="108">
                <a:solidFill>
                  <a:srgbClr val="00FF30"/>
                </a:solidFill>
                <a:latin typeface="Bebas Neue Cyrillic"/>
                <a:ea typeface="Bebas Neue Cyrillic"/>
                <a:cs typeface="Bebas Neue Cyrillic"/>
                <a:sym typeface="Bebas Neue Cyrillic"/>
              </a:rPr>
              <a:t>FAVORABLE REPORT</a:t>
            </a:r>
          </a:p>
          <a:p>
            <a:pPr algn="ctr">
              <a:lnSpc>
                <a:spcPts val="2173"/>
              </a:lnSpc>
            </a:pPr>
            <a:r>
              <a:rPr lang="en-US" sz="2173" spc="108">
                <a:solidFill>
                  <a:srgbClr val="00FF30"/>
                </a:solidFill>
                <a:latin typeface="Bebas Neue Cyrillic"/>
                <a:ea typeface="Bebas Neue Cyrillic"/>
                <a:cs typeface="Bebas Neue Cyrillic"/>
                <a:sym typeface="Bebas Neue Cyrillic"/>
              </a:rPr>
              <a:t>20 AUGUST 2020</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sp>
        <p:nvSpPr>
          <p:cNvPr name="Freeform 3" id="3"/>
          <p:cNvSpPr/>
          <p:nvPr/>
        </p:nvSpPr>
        <p:spPr>
          <a:xfrm flipH="false" flipV="false" rot="0">
            <a:off x="6715737" y="1254767"/>
            <a:ext cx="4856526" cy="2434334"/>
          </a:xfrm>
          <a:custGeom>
            <a:avLst/>
            <a:gdLst/>
            <a:ahLst/>
            <a:cxnLst/>
            <a:rect r="r" b="b" t="t" l="l"/>
            <a:pathLst>
              <a:path h="2434334" w="4856526">
                <a:moveTo>
                  <a:pt x="0" y="0"/>
                </a:moveTo>
                <a:lnTo>
                  <a:pt x="4856526" y="0"/>
                </a:lnTo>
                <a:lnTo>
                  <a:pt x="4856526" y="2434334"/>
                </a:lnTo>
                <a:lnTo>
                  <a:pt x="0" y="2434334"/>
                </a:lnTo>
                <a:lnTo>
                  <a:pt x="0" y="0"/>
                </a:lnTo>
                <a:close/>
              </a:path>
            </a:pathLst>
          </a:custGeom>
          <a:blipFill>
            <a:blip r:embed="rId3"/>
            <a:stretch>
              <a:fillRect l="0" t="0" r="0" b="0"/>
            </a:stretch>
          </a:blipFill>
          <a:ln cap="sq">
            <a:noFill/>
            <a:prstDash val="solid"/>
            <a:miter/>
          </a:ln>
        </p:spPr>
      </p:sp>
      <p:sp>
        <p:nvSpPr>
          <p:cNvPr name="Freeform 4" id="4"/>
          <p:cNvSpPr/>
          <p:nvPr/>
        </p:nvSpPr>
        <p:spPr>
          <a:xfrm flipH="false" flipV="false" rot="0">
            <a:off x="5009519" y="8098331"/>
            <a:ext cx="8268961" cy="1932870"/>
          </a:xfrm>
          <a:custGeom>
            <a:avLst/>
            <a:gdLst/>
            <a:ahLst/>
            <a:cxnLst/>
            <a:rect r="r" b="b" t="t" l="l"/>
            <a:pathLst>
              <a:path h="1932870" w="8268961">
                <a:moveTo>
                  <a:pt x="0" y="0"/>
                </a:moveTo>
                <a:lnTo>
                  <a:pt x="8268962" y="0"/>
                </a:lnTo>
                <a:lnTo>
                  <a:pt x="8268962" y="1932870"/>
                </a:lnTo>
                <a:lnTo>
                  <a:pt x="0" y="1932870"/>
                </a:lnTo>
                <a:lnTo>
                  <a:pt x="0" y="0"/>
                </a:lnTo>
                <a:close/>
              </a:path>
            </a:pathLst>
          </a:custGeom>
          <a:blipFill>
            <a:blip r:embed="rId4"/>
            <a:stretch>
              <a:fillRect l="0" t="0" r="0" b="0"/>
            </a:stretch>
          </a:blipFill>
        </p:spPr>
      </p:sp>
      <p:sp>
        <p:nvSpPr>
          <p:cNvPr name="TextBox 5" id="5"/>
          <p:cNvSpPr txBox="true"/>
          <p:nvPr/>
        </p:nvSpPr>
        <p:spPr>
          <a:xfrm rot="0">
            <a:off x="5344274" y="645685"/>
            <a:ext cx="5523083" cy="880330"/>
          </a:xfrm>
          <a:prstGeom prst="rect">
            <a:avLst/>
          </a:prstGeom>
        </p:spPr>
        <p:txBody>
          <a:bodyPr anchor="t" rtlCol="false" tIns="0" lIns="0" bIns="0" rIns="0">
            <a:spAutoFit/>
          </a:bodyPr>
          <a:lstStyle/>
          <a:p>
            <a:pPr algn="r">
              <a:lnSpc>
                <a:spcPts val="6533"/>
              </a:lnSpc>
            </a:pPr>
            <a:r>
              <a:rPr lang="en-US" sz="6533" spc="326">
                <a:solidFill>
                  <a:srgbClr val="EE9193"/>
                </a:solidFill>
                <a:latin typeface="Bebas Neue Cyrillic"/>
                <a:ea typeface="Bebas Neue Cyrillic"/>
                <a:cs typeface="Bebas Neue Cyrillic"/>
                <a:sym typeface="Bebas Neue Cyrillic"/>
              </a:rPr>
              <a:t>WHO WE ARE</a:t>
            </a:r>
          </a:p>
        </p:txBody>
      </p:sp>
      <p:sp>
        <p:nvSpPr>
          <p:cNvPr name="TextBox 6" id="6"/>
          <p:cNvSpPr txBox="true"/>
          <p:nvPr/>
        </p:nvSpPr>
        <p:spPr>
          <a:xfrm rot="0">
            <a:off x="751307" y="3829494"/>
            <a:ext cx="16785386" cy="4268837"/>
          </a:xfrm>
          <a:prstGeom prst="rect">
            <a:avLst/>
          </a:prstGeom>
        </p:spPr>
        <p:txBody>
          <a:bodyPr anchor="t" rtlCol="false" tIns="0" lIns="0" bIns="0" rIns="0">
            <a:spAutoFit/>
          </a:bodyPr>
          <a:lstStyle/>
          <a:p>
            <a:pPr algn="just" marL="443877" indent="-221939" lvl="1">
              <a:lnSpc>
                <a:spcPts val="2960"/>
              </a:lnSpc>
              <a:buFont typeface="Arial"/>
              <a:buChar char="•"/>
            </a:pPr>
            <a:r>
              <a:rPr lang="en-US" sz="2055" spc="139">
                <a:solidFill>
                  <a:srgbClr val="FFFFFF"/>
                </a:solidFill>
                <a:latin typeface="Glacial Indifference"/>
                <a:ea typeface="Glacial Indifference"/>
                <a:cs typeface="Glacial Indifference"/>
                <a:sym typeface="Glacial Indifference"/>
              </a:rPr>
              <a:t>ONE OF ISRAEL’S PREMIER IP LAW FIRMS </a:t>
            </a:r>
          </a:p>
          <a:p>
            <a:pPr algn="just" marL="443877" indent="-221939" lvl="1">
              <a:lnSpc>
                <a:spcPts val="2960"/>
              </a:lnSpc>
              <a:buFont typeface="Arial"/>
              <a:buChar char="•"/>
            </a:pPr>
            <a:r>
              <a:rPr lang="en-US" sz="2055" spc="139">
                <a:solidFill>
                  <a:srgbClr val="FFFFFF"/>
                </a:solidFill>
                <a:latin typeface="Glacial Indifference"/>
                <a:ea typeface="Glacial Indifference"/>
                <a:cs typeface="Glacial Indifference"/>
                <a:sym typeface="Glacial Indifference"/>
              </a:rPr>
              <a:t>EXPERTISE IN LOCAL AND GLOBAL PATENT AND TRADEMARK PROSECUTION, IP STRATEGY AND IP LITIGATION</a:t>
            </a:r>
          </a:p>
          <a:p>
            <a:pPr algn="just" marL="443877" indent="-221939" lvl="1">
              <a:lnSpc>
                <a:spcPts val="2960"/>
              </a:lnSpc>
              <a:buFont typeface="Arial"/>
              <a:buChar char="•"/>
            </a:pPr>
            <a:r>
              <a:rPr lang="en-US" sz="2055" spc="139">
                <a:solidFill>
                  <a:srgbClr val="FFFFFF"/>
                </a:solidFill>
                <a:latin typeface="Glacial Indifference"/>
                <a:ea typeface="Glacial Indifference"/>
                <a:cs typeface="Glacial Indifference"/>
                <a:sym typeface="Glacial Indifference"/>
              </a:rPr>
              <a:t>CLIENTS RANGING FROM EARLY-STAGE START-UPS TO UNICORN TECH COMPANIES (</a:t>
            </a:r>
            <a:r>
              <a:rPr lang="en-US" sz="2055" i="true" spc="139">
                <a:solidFill>
                  <a:srgbClr val="FFFFFF"/>
                </a:solidFill>
                <a:latin typeface="Glacial Indifference Italics"/>
                <a:ea typeface="Glacial Indifference Italics"/>
                <a:cs typeface="Glacial Indifference Italics"/>
                <a:sym typeface="Glacial Indifference Italics"/>
              </a:rPr>
              <a:t>MOON ACTIVE</a:t>
            </a:r>
            <a:r>
              <a:rPr lang="en-US" sz="2055" spc="139">
                <a:solidFill>
                  <a:srgbClr val="FFFFFF"/>
                </a:solidFill>
                <a:latin typeface="Glacial Indifference"/>
                <a:ea typeface="Glacial Indifference"/>
                <a:cs typeface="Glacial Indifference"/>
                <a:sym typeface="Glacial Indifference"/>
              </a:rPr>
              <a:t>, </a:t>
            </a:r>
            <a:r>
              <a:rPr lang="en-US" sz="2055" i="true" spc="139">
                <a:solidFill>
                  <a:srgbClr val="FFFFFF"/>
                </a:solidFill>
                <a:latin typeface="Glacial Indifference Italics"/>
                <a:ea typeface="Glacial Indifference Italics"/>
                <a:cs typeface="Glacial Indifference Italics"/>
                <a:sym typeface="Glacial Indifference Italics"/>
              </a:rPr>
              <a:t>ELEMENTOR </a:t>
            </a:r>
            <a:r>
              <a:rPr lang="en-US" sz="2055" spc="139">
                <a:solidFill>
                  <a:srgbClr val="FFFFFF"/>
                </a:solidFill>
                <a:latin typeface="Glacial Indifference"/>
                <a:ea typeface="Glacial Indifference"/>
                <a:cs typeface="Glacial Indifference"/>
                <a:sym typeface="Glacial Indifference"/>
              </a:rPr>
              <a:t>AND </a:t>
            </a:r>
            <a:r>
              <a:rPr lang="en-US" sz="2055" i="true" spc="139">
                <a:solidFill>
                  <a:srgbClr val="FFFFFF"/>
                </a:solidFill>
                <a:latin typeface="Glacial Indifference Italics"/>
                <a:ea typeface="Glacial Indifference Italics"/>
                <a:cs typeface="Glacial Indifference Italics"/>
                <a:sym typeface="Glacial Indifference Italics"/>
              </a:rPr>
              <a:t>NAYAX</a:t>
            </a:r>
            <a:r>
              <a:rPr lang="en-US" sz="2055" spc="139">
                <a:solidFill>
                  <a:srgbClr val="FFFFFF"/>
                </a:solidFill>
                <a:latin typeface="Glacial Indifference"/>
                <a:ea typeface="Glacial Indifference"/>
                <a:cs typeface="Glacial Indifference"/>
                <a:sym typeface="Glacial Indifference"/>
              </a:rPr>
              <a:t>)</a:t>
            </a:r>
          </a:p>
          <a:p>
            <a:pPr algn="just" marL="443877" indent="-221939" lvl="1">
              <a:lnSpc>
                <a:spcPts val="2960"/>
              </a:lnSpc>
              <a:buFont typeface="Arial"/>
              <a:buChar char="•"/>
            </a:pPr>
            <a:r>
              <a:rPr lang="en-US" sz="2055" spc="139">
                <a:solidFill>
                  <a:srgbClr val="FFFFFF"/>
                </a:solidFill>
                <a:latin typeface="Glacial Indifference"/>
                <a:ea typeface="Glacial Indifference"/>
                <a:cs typeface="Glacial Indifference"/>
                <a:sym typeface="Glacial Indifference"/>
              </a:rPr>
              <a:t>SUCCESFULLY PROSECUTED PATENTS TO GRANT IN FIELDS OF SAAS, CYBER SECURITY, FINTECH, AI, COMPUTER VISION, AGRITECH, TELECOM, MEDICAL DEVICES, CONSUMER PRODUCTS AND INDUSTRIAL MACHINERY</a:t>
            </a:r>
          </a:p>
          <a:p>
            <a:pPr algn="just">
              <a:lnSpc>
                <a:spcPts val="2960"/>
              </a:lnSpc>
            </a:pPr>
          </a:p>
          <a:p>
            <a:pPr algn="just">
              <a:lnSpc>
                <a:spcPts val="2696"/>
              </a:lnSpc>
            </a:pPr>
            <a:r>
              <a:rPr lang="en-US" sz="1872" spc="127">
                <a:solidFill>
                  <a:srgbClr val="FFFFFF"/>
                </a:solidFill>
                <a:latin typeface="Glacial Indifference"/>
                <a:ea typeface="Glacial Indifference"/>
                <a:cs typeface="Glacial Indifference"/>
                <a:sym typeface="Glacial Indifference"/>
              </a:rPr>
              <a:t>The firm’s practice was RECENTLY recognized by the </a:t>
            </a:r>
            <a:r>
              <a:rPr lang="en-US" sz="1872" spc="127" u="sng">
                <a:solidFill>
                  <a:srgbClr val="FFFFFF"/>
                </a:solidFill>
                <a:latin typeface="Glacial Indifference"/>
                <a:ea typeface="Glacial Indifference"/>
                <a:cs typeface="Glacial Indifference"/>
                <a:sym typeface="Glacial Indifference"/>
                <a:hlinkClick r:id="rId5" tooltip="https://www.legal500.com/firms/17345-drori-stav-co/23106-tel-aviv-israel/"/>
              </a:rPr>
              <a:t>Legal 500</a:t>
            </a:r>
            <a:r>
              <a:rPr lang="en-US" sz="1872" spc="127">
                <a:solidFill>
                  <a:srgbClr val="FFFFFF"/>
                </a:solidFill>
                <a:latin typeface="Glacial Indifference"/>
                <a:ea typeface="Glacial Indifference"/>
                <a:cs typeface="Glacial Indifference"/>
                <a:sym typeface="Glacial Indifference"/>
              </a:rPr>
              <a:t> (Filing and prosecution: Patents, Filing and prosecution: Trademarks and copyrights), </a:t>
            </a:r>
            <a:r>
              <a:rPr lang="en-US" sz="1872" spc="127" u="sng">
                <a:solidFill>
                  <a:srgbClr val="FFFFFF"/>
                </a:solidFill>
                <a:latin typeface="Glacial Indifference"/>
                <a:ea typeface="Glacial Indifference"/>
                <a:cs typeface="Glacial Indifference"/>
                <a:sym typeface="Glacial Indifference"/>
                <a:hlinkClick r:id="rId6" tooltip="https://en.globes.co.il/en/article-mergers-squeeze-mid-size-firms-1001438871"/>
              </a:rPr>
              <a:t>Globes Statista</a:t>
            </a:r>
            <a:r>
              <a:rPr lang="en-US" sz="1872" spc="127">
                <a:solidFill>
                  <a:srgbClr val="FFFFFF"/>
                </a:solidFill>
                <a:latin typeface="Glacial Indifference"/>
                <a:ea typeface="Glacial Indifference"/>
                <a:cs typeface="Glacial Indifference"/>
                <a:sym typeface="Glacial Indifference"/>
              </a:rPr>
              <a:t> (Israel’s best 100 law firms), </a:t>
            </a:r>
            <a:r>
              <a:rPr lang="en-US" sz="1872" spc="127" u="sng">
                <a:solidFill>
                  <a:srgbClr val="FFFFFF"/>
                </a:solidFill>
                <a:latin typeface="Glacial Indifference"/>
                <a:ea typeface="Glacial Indifference"/>
                <a:cs typeface="Glacial Indifference"/>
                <a:sym typeface="Glacial Indifference"/>
                <a:hlinkClick r:id="rId7" tooltip="https://www.ipstars.com/Firm/Drori-Stav-Co-DWO-Israel/Profile/101669"/>
              </a:rPr>
              <a:t>IP Stars</a:t>
            </a:r>
            <a:r>
              <a:rPr lang="en-US" sz="1872" spc="127">
                <a:solidFill>
                  <a:srgbClr val="FFFFFF"/>
                </a:solidFill>
                <a:latin typeface="Glacial Indifference"/>
                <a:ea typeface="Glacial Indifference"/>
                <a:cs typeface="Glacial Indifference"/>
                <a:sym typeface="Glacial Indifference"/>
              </a:rPr>
              <a:t> (Trade mark Disputes, Patent Prosecution, Copyright &amp; related rights), </a:t>
            </a:r>
            <a:r>
              <a:rPr lang="en-US" sz="1872" spc="127" u="sng">
                <a:solidFill>
                  <a:srgbClr val="FFFFFF"/>
                </a:solidFill>
                <a:latin typeface="Glacial Indifference"/>
                <a:ea typeface="Glacial Indifference"/>
                <a:cs typeface="Glacial Indifference"/>
                <a:sym typeface="Glacial Indifference"/>
                <a:hlinkClick r:id="rId8" tooltip="https://www.iam-media.com/rankings/patent-1000/profile/firm/drori-stav-co-advocates-and-patent-attorneys"/>
              </a:rPr>
              <a:t>IAM 1000</a:t>
            </a:r>
            <a:r>
              <a:rPr lang="en-US" sz="1872" spc="127">
                <a:solidFill>
                  <a:srgbClr val="FFFFFF"/>
                </a:solidFill>
                <a:latin typeface="Glacial Indifference"/>
                <a:ea typeface="Glacial Indifference"/>
                <a:cs typeface="Glacial Indifference"/>
                <a:sym typeface="Glacial Indifference"/>
              </a:rPr>
              <a:t> (Patent litigation, Patent prosecution), </a:t>
            </a:r>
            <a:r>
              <a:rPr lang="en-US" sz="1872" spc="127" u="sng">
                <a:solidFill>
                  <a:srgbClr val="FFFFFF"/>
                </a:solidFill>
                <a:latin typeface="Glacial Indifference"/>
                <a:ea typeface="Glacial Indifference"/>
                <a:cs typeface="Glacial Indifference"/>
                <a:sym typeface="Glacial Indifference"/>
                <a:hlinkClick r:id="rId9" tooltip="https://www.worldtrademarkreview.com/rankings/wtr-1000/profile/firm/drori-stav-co-advocates-and-patent-attorneys"/>
              </a:rPr>
              <a:t>WTR 1000</a:t>
            </a:r>
            <a:r>
              <a:rPr lang="en-US" sz="1872" spc="127">
                <a:solidFill>
                  <a:srgbClr val="FFFFFF"/>
                </a:solidFill>
                <a:latin typeface="Glacial Indifference"/>
                <a:ea typeface="Glacial Indifference"/>
                <a:cs typeface="Glacial Indifference"/>
                <a:sym typeface="Glacial Indifference"/>
              </a:rPr>
              <a:t> (Trademark enforcement and litigation, Trademark transactions), </a:t>
            </a:r>
            <a:r>
              <a:rPr lang="en-US" sz="1872" spc="127" u="sng">
                <a:solidFill>
                  <a:srgbClr val="FFFFFF"/>
                </a:solidFill>
                <a:latin typeface="Glacial Indifference"/>
                <a:ea typeface="Glacial Indifference"/>
                <a:cs typeface="Glacial Indifference"/>
                <a:sym typeface="Glacial Indifference"/>
                <a:hlinkClick r:id="rId10" tooltip="https://www.bdicode.co.il/en/category/law-firms_en/eng_lawyers_intpro/"/>
              </a:rPr>
              <a:t>BDI Code</a:t>
            </a:r>
            <a:r>
              <a:rPr lang="en-US" sz="1872" spc="127">
                <a:solidFill>
                  <a:srgbClr val="FFFFFF"/>
                </a:solidFill>
                <a:latin typeface="Glacial Indifference"/>
                <a:ea typeface="Glacial Indifference"/>
                <a:cs typeface="Glacial Indifference"/>
                <a:sym typeface="Glacial Indifference"/>
              </a:rPr>
              <a:t> (Intellectual Property firms, Patent Attorney firms and Boutique law firms), </a:t>
            </a:r>
            <a:r>
              <a:rPr lang="en-US" sz="1872" spc="127" u="sng">
                <a:solidFill>
                  <a:srgbClr val="FFFFFF"/>
                </a:solidFill>
                <a:latin typeface="Glacial Indifference"/>
                <a:ea typeface="Glacial Indifference"/>
                <a:cs typeface="Glacial Indifference"/>
                <a:sym typeface="Glacial Indifference"/>
                <a:hlinkClick r:id="rId11" tooltip="https://asiaiplaw.com/jurisdiction/israel"/>
              </a:rPr>
              <a:t>Asia IP</a:t>
            </a:r>
            <a:r>
              <a:rPr lang="en-US" sz="1872" spc="127">
                <a:solidFill>
                  <a:srgbClr val="FFFFFF"/>
                </a:solidFill>
                <a:latin typeface="Glacial Indifference"/>
                <a:ea typeface="Glacial Indifference"/>
                <a:cs typeface="Glacial Indifference"/>
                <a:sym typeface="Glacial Indifference"/>
              </a:rPr>
              <a:t> (Patent Prosecution, Copyright) and </a:t>
            </a:r>
            <a:r>
              <a:rPr lang="en-US" sz="1872" spc="127" u="sng">
                <a:solidFill>
                  <a:srgbClr val="FFFFFF"/>
                </a:solidFill>
                <a:latin typeface="Glacial Indifference"/>
                <a:ea typeface="Glacial Indifference"/>
                <a:cs typeface="Glacial Indifference"/>
                <a:sym typeface="Glacial Indifference"/>
                <a:hlinkClick r:id="rId12" tooltip="https://www.duns100.co.il/en/rating/Gradings/Intellectual_Property_Patent_Prosecution"/>
              </a:rPr>
              <a:t>Dun’s 100</a:t>
            </a:r>
            <a:r>
              <a:rPr lang="en-US" sz="1872" spc="127">
                <a:solidFill>
                  <a:srgbClr val="FFFFFF"/>
                </a:solidFill>
                <a:latin typeface="Glacial Indifference"/>
                <a:ea typeface="Glacial Indifference"/>
                <a:cs typeface="Glacial Indifference"/>
                <a:sym typeface="Glacial Indifference"/>
              </a:rPr>
              <a:t> (IP: Litigation, IP: Patent Prosecution).</a:t>
            </a:r>
          </a:p>
          <a:p>
            <a:pPr algn="just">
              <a:lnSpc>
                <a:spcPts val="2696"/>
              </a:lnSpc>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sp>
        <p:nvSpPr>
          <p:cNvPr name="Freeform 3" id="3"/>
          <p:cNvSpPr/>
          <p:nvPr/>
        </p:nvSpPr>
        <p:spPr>
          <a:xfrm flipH="false" flipV="false" rot="0">
            <a:off x="179618" y="3476366"/>
            <a:ext cx="4767444" cy="6810634"/>
          </a:xfrm>
          <a:custGeom>
            <a:avLst/>
            <a:gdLst/>
            <a:ahLst/>
            <a:cxnLst/>
            <a:rect r="r" b="b" t="t" l="l"/>
            <a:pathLst>
              <a:path h="6810634" w="4767444">
                <a:moveTo>
                  <a:pt x="0" y="0"/>
                </a:moveTo>
                <a:lnTo>
                  <a:pt x="4767444" y="0"/>
                </a:lnTo>
                <a:lnTo>
                  <a:pt x="4767444" y="6810634"/>
                </a:lnTo>
                <a:lnTo>
                  <a:pt x="0" y="6810634"/>
                </a:lnTo>
                <a:lnTo>
                  <a:pt x="0" y="0"/>
                </a:lnTo>
                <a:close/>
              </a:path>
            </a:pathLst>
          </a:custGeom>
          <a:blipFill>
            <a:blip r:embed="rId3"/>
            <a:stretch>
              <a:fillRect l="0" t="0" r="0" b="0"/>
            </a:stretch>
          </a:blipFill>
        </p:spPr>
      </p:sp>
      <p:sp>
        <p:nvSpPr>
          <p:cNvPr name="Freeform 4" id="4"/>
          <p:cNvSpPr/>
          <p:nvPr/>
        </p:nvSpPr>
        <p:spPr>
          <a:xfrm flipH="true" flipV="false" rot="0">
            <a:off x="13138531" y="3286580"/>
            <a:ext cx="5149469" cy="7533552"/>
          </a:xfrm>
          <a:custGeom>
            <a:avLst/>
            <a:gdLst/>
            <a:ahLst/>
            <a:cxnLst/>
            <a:rect r="r" b="b" t="t" l="l"/>
            <a:pathLst>
              <a:path h="7533552" w="5149469">
                <a:moveTo>
                  <a:pt x="5149469" y="0"/>
                </a:moveTo>
                <a:lnTo>
                  <a:pt x="0" y="0"/>
                </a:lnTo>
                <a:lnTo>
                  <a:pt x="0" y="7533553"/>
                </a:lnTo>
                <a:lnTo>
                  <a:pt x="5149469" y="7533553"/>
                </a:lnTo>
                <a:lnTo>
                  <a:pt x="5149469" y="0"/>
                </a:lnTo>
                <a:close/>
              </a:path>
            </a:pathLst>
          </a:custGeom>
          <a:blipFill>
            <a:blip r:embed="rId4"/>
            <a:stretch>
              <a:fillRect l="0" t="0" r="-652" b="0"/>
            </a:stretch>
          </a:blipFill>
        </p:spPr>
      </p:sp>
      <p:sp>
        <p:nvSpPr>
          <p:cNvPr name="TextBox 5" id="5"/>
          <p:cNvSpPr txBox="true"/>
          <p:nvPr/>
        </p:nvSpPr>
        <p:spPr>
          <a:xfrm rot="0">
            <a:off x="5551338" y="702835"/>
            <a:ext cx="5523083" cy="880330"/>
          </a:xfrm>
          <a:prstGeom prst="rect">
            <a:avLst/>
          </a:prstGeom>
        </p:spPr>
        <p:txBody>
          <a:bodyPr anchor="t" rtlCol="false" tIns="0" lIns="0" bIns="0" rIns="0">
            <a:spAutoFit/>
          </a:bodyPr>
          <a:lstStyle/>
          <a:p>
            <a:pPr algn="r">
              <a:lnSpc>
                <a:spcPts val="6533"/>
              </a:lnSpc>
            </a:pPr>
            <a:r>
              <a:rPr lang="en-US" sz="6533" spc="326">
                <a:solidFill>
                  <a:srgbClr val="EE9193"/>
                </a:solidFill>
                <a:latin typeface="Bebas Neue Cyrillic"/>
                <a:ea typeface="Bebas Neue Cyrillic"/>
                <a:cs typeface="Bebas Neue Cyrillic"/>
                <a:sym typeface="Bebas Neue Cyrillic"/>
              </a:rPr>
              <a:t>WHO WE ARE</a:t>
            </a:r>
          </a:p>
        </p:txBody>
      </p:sp>
      <p:sp>
        <p:nvSpPr>
          <p:cNvPr name="TextBox 6" id="6"/>
          <p:cNvSpPr txBox="true"/>
          <p:nvPr/>
        </p:nvSpPr>
        <p:spPr>
          <a:xfrm rot="0">
            <a:off x="4081572" y="1871509"/>
            <a:ext cx="6063157" cy="4369670"/>
          </a:xfrm>
          <a:prstGeom prst="rect">
            <a:avLst/>
          </a:prstGeom>
        </p:spPr>
        <p:txBody>
          <a:bodyPr anchor="t" rtlCol="false" tIns="0" lIns="0" bIns="0" rIns="0">
            <a:spAutoFit/>
          </a:bodyPr>
          <a:lstStyle/>
          <a:p>
            <a:pPr algn="just">
              <a:lnSpc>
                <a:spcPts val="2619"/>
              </a:lnSpc>
            </a:pPr>
            <a:r>
              <a:rPr lang="en-US" b="true" sz="1819" spc="123">
                <a:solidFill>
                  <a:srgbClr val="FFFFFF"/>
                </a:solidFill>
                <a:latin typeface="Glacial Indifference Bold"/>
                <a:ea typeface="Glacial Indifference Bold"/>
                <a:cs typeface="Glacial Indifference Bold"/>
                <a:sym typeface="Glacial Indifference Bold"/>
              </a:rPr>
              <a:t>DR. YONATAN DRORI, ADV.</a:t>
            </a:r>
          </a:p>
          <a:p>
            <a:pPr algn="just">
              <a:lnSpc>
                <a:spcPts val="2619"/>
              </a:lnSpc>
            </a:pPr>
          </a:p>
          <a:p>
            <a:pPr algn="just" marL="349577" indent="-174788" lvl="1">
              <a:lnSpc>
                <a:spcPts val="2331"/>
              </a:lnSpc>
              <a:buFont typeface="Arial"/>
              <a:buChar char="•"/>
            </a:pPr>
            <a:r>
              <a:rPr lang="en-US" sz="1619" spc="110">
                <a:solidFill>
                  <a:srgbClr val="FFFFFF"/>
                </a:solidFill>
                <a:latin typeface="Glacial Indifference"/>
                <a:ea typeface="Glacial Indifference"/>
                <a:cs typeface="Glacial Indifference"/>
                <a:sym typeface="Glacial Indifference"/>
              </a:rPr>
              <a:t>20 YEARS OF EXPERIENCE IN IP LAW</a:t>
            </a:r>
          </a:p>
          <a:p>
            <a:pPr algn="just" marL="349577" indent="-174788" lvl="1">
              <a:lnSpc>
                <a:spcPts val="2331"/>
              </a:lnSpc>
              <a:buFont typeface="Arial"/>
              <a:buChar char="•"/>
            </a:pPr>
            <a:r>
              <a:rPr lang="en-US" sz="1619" spc="110">
                <a:solidFill>
                  <a:srgbClr val="FFFFFF"/>
                </a:solidFill>
                <a:latin typeface="Glacial Indifference"/>
                <a:ea typeface="Glacial Indifference"/>
                <a:cs typeface="Glacial Indifference"/>
                <a:sym typeface="Glacial Indifference"/>
              </a:rPr>
              <a:t>PROFESSIONAL BACKGROUND IN SOFTWARE INDUSTRY</a:t>
            </a:r>
          </a:p>
          <a:p>
            <a:pPr algn="just" marL="349577" indent="-174788" lvl="1">
              <a:lnSpc>
                <a:spcPts val="2331"/>
              </a:lnSpc>
              <a:buFont typeface="Arial"/>
              <a:buChar char="•"/>
            </a:pPr>
            <a:r>
              <a:rPr lang="en-US" sz="1619" spc="110">
                <a:solidFill>
                  <a:srgbClr val="FFFFFF"/>
                </a:solidFill>
                <a:latin typeface="Glacial Indifference"/>
                <a:ea typeface="Glacial Indifference"/>
                <a:cs typeface="Glacial Indifference"/>
                <a:sym typeface="Glacial Indifference"/>
              </a:rPr>
              <a:t>LITIGATED LANDMARK IP CASES</a:t>
            </a:r>
          </a:p>
          <a:p>
            <a:pPr algn="just" marL="349577" indent="-174788" lvl="1">
              <a:lnSpc>
                <a:spcPts val="2331"/>
              </a:lnSpc>
              <a:buFont typeface="Arial"/>
              <a:buChar char="•"/>
            </a:pPr>
            <a:r>
              <a:rPr lang="en-US" sz="1619" spc="110">
                <a:solidFill>
                  <a:srgbClr val="FFFFFF"/>
                </a:solidFill>
                <a:latin typeface="Glacial Indifference"/>
                <a:ea typeface="Glacial Indifference"/>
                <a:cs typeface="Glacial Indifference"/>
                <a:sym typeface="Glacial Indifference"/>
              </a:rPr>
              <a:t>ADVISED TECH GIANTS ON IP STRATEGY</a:t>
            </a:r>
          </a:p>
          <a:p>
            <a:pPr algn="just" marL="349577" indent="-174788" lvl="1">
              <a:lnSpc>
                <a:spcPts val="2331"/>
              </a:lnSpc>
              <a:buFont typeface="Arial"/>
              <a:buChar char="•"/>
            </a:pPr>
            <a:r>
              <a:rPr lang="en-US" sz="1619" spc="110">
                <a:solidFill>
                  <a:srgbClr val="FFFFFF"/>
                </a:solidFill>
                <a:latin typeface="Glacial Indifference"/>
                <a:ea typeface="Glacial Indifference"/>
                <a:cs typeface="Glacial Indifference"/>
                <a:sym typeface="Glacial Indifference"/>
              </a:rPr>
              <a:t>I</a:t>
            </a:r>
            <a:r>
              <a:rPr lang="en-US" sz="1619" spc="110">
                <a:solidFill>
                  <a:srgbClr val="FFFFFF"/>
                </a:solidFill>
                <a:latin typeface="Glacial Indifference"/>
                <a:ea typeface="Glacial Indifference"/>
                <a:cs typeface="Glacial Indifference"/>
                <a:sym typeface="Glacial Indifference"/>
              </a:rPr>
              <a:t>SRAEL’S MOST PROLIFIC AUTHOR OF PROFESSIONAL LITERATURE (5 BOOKS TO DATE)</a:t>
            </a:r>
          </a:p>
          <a:p>
            <a:pPr algn="just">
              <a:lnSpc>
                <a:spcPts val="2331"/>
              </a:lnSpc>
            </a:pPr>
          </a:p>
          <a:p>
            <a:pPr algn="just">
              <a:lnSpc>
                <a:spcPts val="2187"/>
              </a:lnSpc>
            </a:pPr>
            <a:r>
              <a:rPr lang="en-US" sz="1519" spc="103">
                <a:solidFill>
                  <a:srgbClr val="FFFFFF"/>
                </a:solidFill>
                <a:latin typeface="Glacial Indifference"/>
                <a:ea typeface="Glacial Indifference"/>
                <a:cs typeface="Glacial Indifference"/>
                <a:sym typeface="Glacial Indifference"/>
              </a:rPr>
              <a:t>RECENTLY RECOGNIZED BY WTR1000, WWL, WIPR LEADERS, IP STARS, IAM PATENT 1000, CLIENT CHOICE GUIDE, IAM 300 STRATEGY, THE LEGAL 500 AND ASIA IP AMONG ISRAEL'S LEADING INTELLECTUAL PROPERTY LAW PRACTITIONERS.</a:t>
            </a:r>
          </a:p>
          <a:p>
            <a:pPr algn="just">
              <a:lnSpc>
                <a:spcPts val="2331"/>
              </a:lnSpc>
            </a:pPr>
          </a:p>
          <a:p>
            <a:pPr algn="just">
              <a:lnSpc>
                <a:spcPts val="2098"/>
              </a:lnSpc>
            </a:pPr>
          </a:p>
        </p:txBody>
      </p:sp>
      <p:sp>
        <p:nvSpPr>
          <p:cNvPr name="TextBox 7" id="7"/>
          <p:cNvSpPr txBox="true"/>
          <p:nvPr/>
        </p:nvSpPr>
        <p:spPr>
          <a:xfrm rot="0">
            <a:off x="6257694" y="6193555"/>
            <a:ext cx="6880837" cy="4093445"/>
          </a:xfrm>
          <a:prstGeom prst="rect">
            <a:avLst/>
          </a:prstGeom>
        </p:spPr>
        <p:txBody>
          <a:bodyPr anchor="t" rtlCol="false" tIns="0" lIns="0" bIns="0" rIns="0">
            <a:spAutoFit/>
          </a:bodyPr>
          <a:lstStyle/>
          <a:p>
            <a:pPr algn="just">
              <a:lnSpc>
                <a:spcPts val="2619"/>
              </a:lnSpc>
            </a:pPr>
            <a:r>
              <a:rPr lang="en-US" b="true" sz="1819" spc="123">
                <a:solidFill>
                  <a:srgbClr val="FFFFFF"/>
                </a:solidFill>
                <a:latin typeface="Glacial Indifference Bold"/>
                <a:ea typeface="Glacial Indifference Bold"/>
                <a:cs typeface="Glacial Indifference Bold"/>
                <a:sym typeface="Glacial Indifference Bold"/>
              </a:rPr>
              <a:t>IYAR STAV, ADV.</a:t>
            </a:r>
          </a:p>
          <a:p>
            <a:pPr algn="just">
              <a:lnSpc>
                <a:spcPts val="2619"/>
              </a:lnSpc>
            </a:pPr>
          </a:p>
          <a:p>
            <a:pPr algn="just" marL="349577" indent="-174788" lvl="1">
              <a:lnSpc>
                <a:spcPts val="2331"/>
              </a:lnSpc>
              <a:buFont typeface="Arial"/>
              <a:buChar char="•"/>
            </a:pPr>
            <a:r>
              <a:rPr lang="en-US" sz="1619" spc="110">
                <a:solidFill>
                  <a:srgbClr val="FFFFFF"/>
                </a:solidFill>
                <a:latin typeface="Glacial Indifference"/>
                <a:ea typeface="Glacial Indifference"/>
                <a:cs typeface="Glacial Indifference"/>
                <a:sym typeface="Glacial Indifference"/>
              </a:rPr>
              <a:t>RICH PATENT DRAFTING AND PROSECUTION EXPERIENCE</a:t>
            </a:r>
          </a:p>
          <a:p>
            <a:pPr algn="just" marL="349577" indent="-174788" lvl="1">
              <a:lnSpc>
                <a:spcPts val="2331"/>
              </a:lnSpc>
              <a:buFont typeface="Arial"/>
              <a:buChar char="•"/>
            </a:pPr>
            <a:r>
              <a:rPr lang="en-US" sz="1619" spc="110">
                <a:solidFill>
                  <a:srgbClr val="FFFFFF"/>
                </a:solidFill>
                <a:latin typeface="Glacial Indifference"/>
                <a:ea typeface="Glacial Indifference"/>
                <a:cs typeface="Glacial Indifference"/>
                <a:sym typeface="Glacial Indifference"/>
              </a:rPr>
              <a:t>PROFESSIONAL BACKGROUND IN TELECOMMUNICATIONS, CREDIT CARD AND MUSIC INDUSTRIES</a:t>
            </a:r>
          </a:p>
          <a:p>
            <a:pPr algn="just" marL="349577" indent="-174788" lvl="1">
              <a:lnSpc>
                <a:spcPts val="2331"/>
              </a:lnSpc>
              <a:buFont typeface="Arial"/>
              <a:buChar char="•"/>
            </a:pPr>
            <a:r>
              <a:rPr lang="en-US" sz="1619" spc="110">
                <a:solidFill>
                  <a:srgbClr val="FFFFFF"/>
                </a:solidFill>
                <a:latin typeface="Glacial Indifference"/>
                <a:ea typeface="Glacial Indifference"/>
                <a:cs typeface="Glacial Indifference"/>
                <a:sym typeface="Glacial Indifference"/>
              </a:rPr>
              <a:t>LITIGATED CROSS-BORDER IP CASES</a:t>
            </a:r>
          </a:p>
          <a:p>
            <a:pPr algn="just" marL="349577" indent="-174788" lvl="1">
              <a:lnSpc>
                <a:spcPts val="2331"/>
              </a:lnSpc>
              <a:buFont typeface="Arial"/>
              <a:buChar char="•"/>
            </a:pPr>
            <a:r>
              <a:rPr lang="en-US" sz="1619" spc="110">
                <a:solidFill>
                  <a:srgbClr val="FFFFFF"/>
                </a:solidFill>
                <a:latin typeface="Glacial Indifference"/>
                <a:ea typeface="Glacial Indifference"/>
                <a:cs typeface="Glacial Indifference"/>
                <a:sym typeface="Glacial Indifference"/>
              </a:rPr>
              <a:t>EXPERTISE IN COPYRIGHT (AUTHOR OF THE WORLD’S MOST CITED ARTICLE ABOUT MUSIC PLAGIARISM IN LAST DECADE)</a:t>
            </a:r>
          </a:p>
          <a:p>
            <a:pPr algn="just">
              <a:lnSpc>
                <a:spcPts val="2331"/>
              </a:lnSpc>
            </a:pPr>
          </a:p>
          <a:p>
            <a:pPr algn="just">
              <a:lnSpc>
                <a:spcPts val="2187"/>
              </a:lnSpc>
            </a:pPr>
            <a:r>
              <a:rPr lang="en-US" sz="1519" spc="103">
                <a:solidFill>
                  <a:srgbClr val="FFFFFF"/>
                </a:solidFill>
                <a:latin typeface="Glacial Indifference"/>
                <a:ea typeface="Glacial Indifference"/>
                <a:cs typeface="Glacial Indifference"/>
                <a:sym typeface="Glacial Indifference"/>
              </a:rPr>
              <a:t>RECENTLY RECOGNIZED BY  IP STARS, WTR 1000, IAM PATENT 1000, IAM 300 STRATEGY, WIPR LEADERS, ASIA IP AND EXPERT GUIDES AMONG ISRAEL'S LEADING INTELLECTUAL PROPERTY LAW PRACTITIONERS.</a:t>
            </a:r>
          </a:p>
          <a:p>
            <a:pPr algn="just">
              <a:lnSpc>
                <a:spcPts val="2331"/>
              </a:lnSpc>
            </a:pPr>
          </a:p>
          <a:p>
            <a:pPr algn="just">
              <a:lnSpc>
                <a:spcPts val="2098"/>
              </a:lnSpc>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sp>
        <p:nvSpPr>
          <p:cNvPr name="Freeform 3" id="3"/>
          <p:cNvSpPr/>
          <p:nvPr/>
        </p:nvSpPr>
        <p:spPr>
          <a:xfrm flipH="false" flipV="false" rot="0">
            <a:off x="6614534" y="1254767"/>
            <a:ext cx="4856526" cy="2434334"/>
          </a:xfrm>
          <a:custGeom>
            <a:avLst/>
            <a:gdLst/>
            <a:ahLst/>
            <a:cxnLst/>
            <a:rect r="r" b="b" t="t" l="l"/>
            <a:pathLst>
              <a:path h="2434334" w="4856526">
                <a:moveTo>
                  <a:pt x="0" y="0"/>
                </a:moveTo>
                <a:lnTo>
                  <a:pt x="4856525" y="0"/>
                </a:lnTo>
                <a:lnTo>
                  <a:pt x="4856525" y="2434334"/>
                </a:lnTo>
                <a:lnTo>
                  <a:pt x="0" y="2434334"/>
                </a:lnTo>
                <a:lnTo>
                  <a:pt x="0" y="0"/>
                </a:lnTo>
                <a:close/>
              </a:path>
            </a:pathLst>
          </a:custGeom>
          <a:blipFill>
            <a:blip r:embed="rId3"/>
            <a:stretch>
              <a:fillRect l="0" t="0" r="0" b="0"/>
            </a:stretch>
          </a:blipFill>
          <a:ln cap="sq">
            <a:noFill/>
            <a:prstDash val="solid"/>
            <a:miter/>
          </a:ln>
        </p:spPr>
      </p:sp>
      <p:grpSp>
        <p:nvGrpSpPr>
          <p:cNvPr name="Group 4" id="4"/>
          <p:cNvGrpSpPr/>
          <p:nvPr/>
        </p:nvGrpSpPr>
        <p:grpSpPr>
          <a:xfrm rot="0">
            <a:off x="8534163" y="8586190"/>
            <a:ext cx="1344219" cy="1344219"/>
            <a:chOff x="0" y="0"/>
            <a:chExt cx="1792293" cy="1792293"/>
          </a:xfrm>
        </p:grpSpPr>
        <p:sp>
          <p:nvSpPr>
            <p:cNvPr name="Freeform 5" id="5"/>
            <p:cNvSpPr/>
            <p:nvPr/>
          </p:nvSpPr>
          <p:spPr>
            <a:xfrm flipH="false" flipV="false" rot="0">
              <a:off x="0" y="0"/>
              <a:ext cx="1792293" cy="1792293"/>
            </a:xfrm>
            <a:custGeom>
              <a:avLst/>
              <a:gdLst/>
              <a:ahLst/>
              <a:cxnLst/>
              <a:rect r="r" b="b" t="t" l="l"/>
              <a:pathLst>
                <a:path h="1792293" w="1792293">
                  <a:moveTo>
                    <a:pt x="0" y="0"/>
                  </a:moveTo>
                  <a:lnTo>
                    <a:pt x="1792293" y="0"/>
                  </a:lnTo>
                  <a:lnTo>
                    <a:pt x="1792293" y="1792293"/>
                  </a:lnTo>
                  <a:lnTo>
                    <a:pt x="0" y="17922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6" id="6"/>
          <p:cNvGrpSpPr/>
          <p:nvPr/>
        </p:nvGrpSpPr>
        <p:grpSpPr>
          <a:xfrm rot="0">
            <a:off x="8471890" y="4761478"/>
            <a:ext cx="1344219" cy="1344219"/>
            <a:chOff x="0" y="0"/>
            <a:chExt cx="1792293" cy="1792293"/>
          </a:xfrm>
        </p:grpSpPr>
        <p:sp>
          <p:nvSpPr>
            <p:cNvPr name="Freeform 7" id="7"/>
            <p:cNvSpPr/>
            <p:nvPr/>
          </p:nvSpPr>
          <p:spPr>
            <a:xfrm flipH="false" flipV="false" rot="0">
              <a:off x="0" y="0"/>
              <a:ext cx="1792293" cy="1792293"/>
            </a:xfrm>
            <a:custGeom>
              <a:avLst/>
              <a:gdLst/>
              <a:ahLst/>
              <a:cxnLst/>
              <a:rect r="r" b="b" t="t" l="l"/>
              <a:pathLst>
                <a:path h="1792293" w="1792293">
                  <a:moveTo>
                    <a:pt x="0" y="0"/>
                  </a:moveTo>
                  <a:lnTo>
                    <a:pt x="1792293" y="0"/>
                  </a:lnTo>
                  <a:lnTo>
                    <a:pt x="1792293" y="1792293"/>
                  </a:lnTo>
                  <a:lnTo>
                    <a:pt x="0" y="179229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sp>
        <p:nvSpPr>
          <p:cNvPr name="Freeform 8" id="8"/>
          <p:cNvSpPr/>
          <p:nvPr/>
        </p:nvSpPr>
        <p:spPr>
          <a:xfrm flipH="false" flipV="false" rot="0">
            <a:off x="7072248" y="8989353"/>
            <a:ext cx="632523" cy="537893"/>
          </a:xfrm>
          <a:custGeom>
            <a:avLst/>
            <a:gdLst/>
            <a:ahLst/>
            <a:cxnLst/>
            <a:rect r="r" b="b" t="t" l="l"/>
            <a:pathLst>
              <a:path h="537893" w="632523">
                <a:moveTo>
                  <a:pt x="0" y="0"/>
                </a:moveTo>
                <a:lnTo>
                  <a:pt x="632522" y="0"/>
                </a:lnTo>
                <a:lnTo>
                  <a:pt x="632522" y="537894"/>
                </a:lnTo>
                <a:lnTo>
                  <a:pt x="0" y="537894"/>
                </a:lnTo>
                <a:lnTo>
                  <a:pt x="0" y="0"/>
                </a:lnTo>
                <a:close/>
              </a:path>
            </a:pathLst>
          </a:custGeom>
          <a:blipFill>
            <a:blip r:embed="rId8"/>
            <a:stretch>
              <a:fillRect l="0" t="0" r="0" b="0"/>
            </a:stretch>
          </a:blipFill>
        </p:spPr>
      </p:sp>
      <p:sp>
        <p:nvSpPr>
          <p:cNvPr name="Freeform 9" id="9"/>
          <p:cNvSpPr/>
          <p:nvPr/>
        </p:nvSpPr>
        <p:spPr>
          <a:xfrm flipH="false" flipV="false" rot="0">
            <a:off x="7072248" y="5035878"/>
            <a:ext cx="580175" cy="580175"/>
          </a:xfrm>
          <a:custGeom>
            <a:avLst/>
            <a:gdLst/>
            <a:ahLst/>
            <a:cxnLst/>
            <a:rect r="r" b="b" t="t" l="l"/>
            <a:pathLst>
              <a:path h="580175" w="580175">
                <a:moveTo>
                  <a:pt x="0" y="0"/>
                </a:moveTo>
                <a:lnTo>
                  <a:pt x="580175" y="0"/>
                </a:lnTo>
                <a:lnTo>
                  <a:pt x="580175" y="580175"/>
                </a:lnTo>
                <a:lnTo>
                  <a:pt x="0" y="580175"/>
                </a:lnTo>
                <a:lnTo>
                  <a:pt x="0" y="0"/>
                </a:lnTo>
                <a:close/>
              </a:path>
            </a:pathLst>
          </a:custGeom>
          <a:blipFill>
            <a:blip r:embed="rId9"/>
            <a:stretch>
              <a:fillRect l="0" t="0" r="0" b="0"/>
            </a:stretch>
          </a:blipFill>
        </p:spPr>
      </p:sp>
      <p:sp>
        <p:nvSpPr>
          <p:cNvPr name="TextBox 10" id="10"/>
          <p:cNvSpPr txBox="true"/>
          <p:nvPr/>
        </p:nvSpPr>
        <p:spPr>
          <a:xfrm rot="0">
            <a:off x="5551338" y="374437"/>
            <a:ext cx="5523083" cy="880330"/>
          </a:xfrm>
          <a:prstGeom prst="rect">
            <a:avLst/>
          </a:prstGeom>
        </p:spPr>
        <p:txBody>
          <a:bodyPr anchor="t" rtlCol="false" tIns="0" lIns="0" bIns="0" rIns="0">
            <a:spAutoFit/>
          </a:bodyPr>
          <a:lstStyle/>
          <a:p>
            <a:pPr algn="r">
              <a:lnSpc>
                <a:spcPts val="6533"/>
              </a:lnSpc>
            </a:pPr>
            <a:r>
              <a:rPr lang="en-US" sz="6533" spc="326">
                <a:solidFill>
                  <a:srgbClr val="EE9193"/>
                </a:solidFill>
                <a:latin typeface="Bebas Neue Cyrillic"/>
                <a:ea typeface="Bebas Neue Cyrillic"/>
                <a:cs typeface="Bebas Neue Cyrillic"/>
                <a:sym typeface="Bebas Neue Cyrillic"/>
              </a:rPr>
              <a:t>KEEP IN TOUCH</a:t>
            </a:r>
          </a:p>
        </p:txBody>
      </p:sp>
      <p:sp>
        <p:nvSpPr>
          <p:cNvPr name="TextBox 11" id="11"/>
          <p:cNvSpPr txBox="true"/>
          <p:nvPr/>
        </p:nvSpPr>
        <p:spPr>
          <a:xfrm rot="0">
            <a:off x="6174694" y="3886947"/>
            <a:ext cx="6063157" cy="1439018"/>
          </a:xfrm>
          <a:prstGeom prst="rect">
            <a:avLst/>
          </a:prstGeom>
        </p:spPr>
        <p:txBody>
          <a:bodyPr anchor="t" rtlCol="false" tIns="0" lIns="0" bIns="0" rIns="0">
            <a:spAutoFit/>
          </a:bodyPr>
          <a:lstStyle/>
          <a:p>
            <a:pPr algn="just">
              <a:lnSpc>
                <a:spcPts val="2331"/>
              </a:lnSpc>
            </a:pPr>
            <a:r>
              <a:rPr lang="en-US" b="true" sz="1619" spc="110">
                <a:solidFill>
                  <a:srgbClr val="FFFFFF"/>
                </a:solidFill>
                <a:latin typeface="Roboto Bold"/>
                <a:ea typeface="Roboto Bold"/>
                <a:cs typeface="Roboto Bold"/>
                <a:sym typeface="Roboto Bold"/>
              </a:rPr>
              <a:t>EMAIL</a:t>
            </a:r>
            <a:r>
              <a:rPr lang="en-US" sz="1619" spc="110">
                <a:solidFill>
                  <a:srgbClr val="FFFFFF"/>
                </a:solidFill>
                <a:latin typeface="Roboto"/>
                <a:ea typeface="Roboto"/>
                <a:cs typeface="Roboto"/>
                <a:sym typeface="Roboto"/>
              </a:rPr>
              <a:t>: OFFICE@DWO.CO.IL</a:t>
            </a:r>
          </a:p>
          <a:p>
            <a:pPr algn="just">
              <a:lnSpc>
                <a:spcPts val="2331"/>
              </a:lnSpc>
            </a:pPr>
            <a:r>
              <a:rPr lang="en-US" b="true" sz="1619" spc="110">
                <a:solidFill>
                  <a:srgbClr val="FFFFFF"/>
                </a:solidFill>
                <a:latin typeface="Roboto Bold"/>
                <a:ea typeface="Roboto Bold"/>
                <a:cs typeface="Roboto Bold"/>
                <a:sym typeface="Roboto Bold"/>
              </a:rPr>
              <a:t>TEL</a:t>
            </a:r>
            <a:r>
              <a:rPr lang="en-US" sz="1619" spc="110">
                <a:solidFill>
                  <a:srgbClr val="FFFFFF"/>
                </a:solidFill>
                <a:latin typeface="Roboto"/>
                <a:ea typeface="Roboto"/>
                <a:cs typeface="Roboto"/>
                <a:sym typeface="Roboto"/>
              </a:rPr>
              <a:t>: +972-3-6005572</a:t>
            </a:r>
          </a:p>
          <a:p>
            <a:pPr algn="just">
              <a:lnSpc>
                <a:spcPts val="2331"/>
              </a:lnSpc>
            </a:pPr>
          </a:p>
          <a:p>
            <a:pPr algn="just">
              <a:lnSpc>
                <a:spcPts val="2331"/>
              </a:lnSpc>
            </a:pPr>
          </a:p>
          <a:p>
            <a:pPr algn="just">
              <a:lnSpc>
                <a:spcPts val="2098"/>
              </a:lnSpc>
            </a:pPr>
          </a:p>
        </p:txBody>
      </p:sp>
      <p:sp>
        <p:nvSpPr>
          <p:cNvPr name="TextBox 12" id="12"/>
          <p:cNvSpPr txBox="true"/>
          <p:nvPr/>
        </p:nvSpPr>
        <p:spPr>
          <a:xfrm rot="0">
            <a:off x="6174694" y="6544740"/>
            <a:ext cx="5938611" cy="2378945"/>
          </a:xfrm>
          <a:prstGeom prst="rect">
            <a:avLst/>
          </a:prstGeom>
        </p:spPr>
        <p:txBody>
          <a:bodyPr anchor="t" rtlCol="false" tIns="0" lIns="0" bIns="0" rIns="0">
            <a:spAutoFit/>
          </a:bodyPr>
          <a:lstStyle/>
          <a:p>
            <a:pPr algn="just">
              <a:lnSpc>
                <a:spcPts val="2619"/>
              </a:lnSpc>
            </a:pPr>
            <a:r>
              <a:rPr lang="en-US" b="true" sz="1819" spc="123">
                <a:solidFill>
                  <a:srgbClr val="FFFFFF"/>
                </a:solidFill>
                <a:latin typeface="Glacial Indifference Bold"/>
                <a:ea typeface="Glacial Indifference Bold"/>
                <a:cs typeface="Glacial Indifference Bold"/>
                <a:sym typeface="Glacial Indifference Bold"/>
              </a:rPr>
              <a:t>IYAR STAV, ADV. (HEAD OF EUROPEAN OFFICE)</a:t>
            </a:r>
          </a:p>
          <a:p>
            <a:pPr algn="just">
              <a:lnSpc>
                <a:spcPts val="2619"/>
              </a:lnSpc>
            </a:pPr>
          </a:p>
          <a:p>
            <a:pPr algn="just">
              <a:lnSpc>
                <a:spcPts val="2331"/>
              </a:lnSpc>
            </a:pPr>
            <a:r>
              <a:rPr lang="en-US" b="true" sz="1619" spc="110">
                <a:solidFill>
                  <a:srgbClr val="FFFFFF"/>
                </a:solidFill>
                <a:latin typeface="Roboto Bold"/>
                <a:ea typeface="Roboto Bold"/>
                <a:cs typeface="Roboto Bold"/>
                <a:sym typeface="Roboto Bold"/>
              </a:rPr>
              <a:t>EMAIL</a:t>
            </a:r>
            <a:r>
              <a:rPr lang="en-US" sz="1619" spc="110">
                <a:solidFill>
                  <a:srgbClr val="FFFFFF"/>
                </a:solidFill>
                <a:latin typeface="Roboto"/>
                <a:ea typeface="Roboto"/>
                <a:cs typeface="Roboto"/>
                <a:sym typeface="Roboto"/>
              </a:rPr>
              <a:t>: IYAR@DWO.CO.IL</a:t>
            </a:r>
          </a:p>
          <a:p>
            <a:pPr algn="just">
              <a:lnSpc>
                <a:spcPts val="2331"/>
              </a:lnSpc>
            </a:pPr>
            <a:r>
              <a:rPr lang="en-US" b="true" sz="1619" spc="110">
                <a:solidFill>
                  <a:srgbClr val="FFFFFF"/>
                </a:solidFill>
                <a:latin typeface="Roboto Bold"/>
                <a:ea typeface="Roboto Bold"/>
                <a:cs typeface="Roboto Bold"/>
                <a:sym typeface="Roboto Bold"/>
              </a:rPr>
              <a:t>MOBILE (FR): +33-74-44-22-128</a:t>
            </a:r>
          </a:p>
          <a:p>
            <a:pPr algn="just">
              <a:lnSpc>
                <a:spcPts val="2331"/>
              </a:lnSpc>
            </a:pPr>
            <a:r>
              <a:rPr lang="en-US" b="true" sz="1619" spc="110">
                <a:solidFill>
                  <a:srgbClr val="FFFFFF"/>
                </a:solidFill>
                <a:latin typeface="Roboto Bold"/>
                <a:ea typeface="Roboto Bold"/>
                <a:cs typeface="Roboto Bold"/>
                <a:sym typeface="Roboto Bold"/>
              </a:rPr>
              <a:t>MOBILE (IL): +972-52-832-99-24</a:t>
            </a:r>
          </a:p>
          <a:p>
            <a:pPr algn="just">
              <a:lnSpc>
                <a:spcPts val="2331"/>
              </a:lnSpc>
            </a:pPr>
          </a:p>
          <a:p>
            <a:pPr algn="just">
              <a:lnSpc>
                <a:spcPts val="2331"/>
              </a:lnSpc>
            </a:pPr>
          </a:p>
          <a:p>
            <a:pPr algn="just">
              <a:lnSpc>
                <a:spcPts val="2098"/>
              </a:lnSpc>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DAGWMVw21tQ</dc:identifier>
  <dcterms:modified xsi:type="dcterms:W3CDTF">2011-08-01T06:04:30Z</dcterms:modified>
  <cp:revision>1</cp:revision>
  <dc:title>Drori Stav IP - Hacking the Patent Conundrum</dc:title>
</cp:coreProperties>
</file>